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56" r:id="rId2"/>
    <p:sldId id="1216" r:id="rId3"/>
    <p:sldId id="1098" r:id="rId4"/>
    <p:sldId id="1101" r:id="rId5"/>
    <p:sldId id="1099" r:id="rId6"/>
    <p:sldId id="1103" r:id="rId7"/>
    <p:sldId id="1102" r:id="rId8"/>
    <p:sldId id="1105" r:id="rId9"/>
    <p:sldId id="1209" r:id="rId10"/>
    <p:sldId id="1210" r:id="rId11"/>
    <p:sldId id="1104" r:id="rId12"/>
    <p:sldId id="1212" r:id="rId13"/>
    <p:sldId id="1213" r:id="rId14"/>
    <p:sldId id="1106" r:id="rId15"/>
    <p:sldId id="491" r:id="rId16"/>
    <p:sldId id="1215" r:id="rId17"/>
    <p:sldId id="1119" r:id="rId18"/>
    <p:sldId id="1121" r:id="rId19"/>
    <p:sldId id="1122" r:id="rId20"/>
    <p:sldId id="1123" r:id="rId21"/>
    <p:sldId id="1107" r:id="rId22"/>
    <p:sldId id="643" r:id="rId23"/>
    <p:sldId id="1108" r:id="rId24"/>
    <p:sldId id="1111" r:id="rId25"/>
    <p:sldId id="1110" r:id="rId26"/>
    <p:sldId id="1112" r:id="rId27"/>
    <p:sldId id="1113" r:id="rId28"/>
    <p:sldId id="1115" r:id="rId29"/>
    <p:sldId id="1116" r:id="rId30"/>
    <p:sldId id="1117" r:id="rId31"/>
    <p:sldId id="1118" r:id="rId32"/>
    <p:sldId id="1175" r:id="rId33"/>
    <p:sldId id="1124" r:id="rId34"/>
    <p:sldId id="580" r:id="rId35"/>
    <p:sldId id="1125" r:id="rId36"/>
    <p:sldId id="1126" r:id="rId37"/>
    <p:sldId id="1127" r:id="rId38"/>
    <p:sldId id="1128" r:id="rId39"/>
    <p:sldId id="1129" r:id="rId40"/>
    <p:sldId id="1131" r:id="rId41"/>
    <p:sldId id="1130" r:id="rId42"/>
    <p:sldId id="1133" r:id="rId43"/>
    <p:sldId id="1132" r:id="rId44"/>
    <p:sldId id="1134" r:id="rId45"/>
    <p:sldId id="1137" r:id="rId46"/>
    <p:sldId id="1136" r:id="rId47"/>
    <p:sldId id="1135" r:id="rId48"/>
    <p:sldId id="1190" r:id="rId49"/>
    <p:sldId id="1192" r:id="rId50"/>
    <p:sldId id="1191" r:id="rId51"/>
    <p:sldId id="1195" r:id="rId52"/>
    <p:sldId id="1196" r:id="rId53"/>
    <p:sldId id="1197" r:id="rId54"/>
    <p:sldId id="1198" r:id="rId55"/>
    <p:sldId id="1199" r:id="rId56"/>
    <p:sldId id="1200" r:id="rId57"/>
    <p:sldId id="1202" r:id="rId58"/>
    <p:sldId id="1220" r:id="rId59"/>
    <p:sldId id="1221" r:id="rId60"/>
    <p:sldId id="1218" r:id="rId61"/>
    <p:sldId id="1223" r:id="rId62"/>
    <p:sldId id="1222" r:id="rId63"/>
    <p:sldId id="1204" r:id="rId64"/>
    <p:sldId id="1205" r:id="rId65"/>
    <p:sldId id="1138" r:id="rId66"/>
    <p:sldId id="1176" r:id="rId67"/>
    <p:sldId id="1151" r:id="rId68"/>
    <p:sldId id="1152" r:id="rId69"/>
    <p:sldId id="1153" r:id="rId70"/>
    <p:sldId id="1225" r:id="rId71"/>
    <p:sldId id="1154" r:id="rId72"/>
    <p:sldId id="1139" r:id="rId73"/>
    <p:sldId id="1140" r:id="rId74"/>
    <p:sldId id="1141" r:id="rId75"/>
    <p:sldId id="1142" r:id="rId76"/>
    <p:sldId id="1143" r:id="rId77"/>
    <p:sldId id="1144" r:id="rId78"/>
    <p:sldId id="1145" r:id="rId79"/>
    <p:sldId id="1146" r:id="rId80"/>
    <p:sldId id="1147" r:id="rId81"/>
    <p:sldId id="1178" r:id="rId82"/>
    <p:sldId id="1150" r:id="rId83"/>
    <p:sldId id="1149" r:id="rId84"/>
    <p:sldId id="1155" r:id="rId85"/>
    <p:sldId id="1156" r:id="rId86"/>
    <p:sldId id="1157" r:id="rId87"/>
    <p:sldId id="1158" r:id="rId88"/>
    <p:sldId id="1159" r:id="rId89"/>
    <p:sldId id="1206" r:id="rId90"/>
    <p:sldId id="1177" r:id="rId91"/>
    <p:sldId id="1207" r:id="rId92"/>
    <p:sldId id="1161" r:id="rId93"/>
    <p:sldId id="1162" r:id="rId94"/>
    <p:sldId id="1164" r:id="rId95"/>
    <p:sldId id="1168" r:id="rId96"/>
    <p:sldId id="1165" r:id="rId97"/>
    <p:sldId id="1169" r:id="rId98"/>
    <p:sldId id="1166" r:id="rId99"/>
    <p:sldId id="1170" r:id="rId100"/>
    <p:sldId id="1167" r:id="rId101"/>
    <p:sldId id="1185" r:id="rId102"/>
    <p:sldId id="1171" r:id="rId103"/>
    <p:sldId id="1172" r:id="rId104"/>
    <p:sldId id="1173" r:id="rId105"/>
    <p:sldId id="1174" r:id="rId106"/>
    <p:sldId id="1187" r:id="rId107"/>
    <p:sldId id="1186" r:id="rId108"/>
    <p:sldId id="1188" r:id="rId109"/>
    <p:sldId id="1208" r:id="rId110"/>
    <p:sldId id="1183" r:id="rId111"/>
    <p:sldId id="1230" r:id="rId112"/>
    <p:sldId id="1184" r:id="rId113"/>
    <p:sldId id="1179" r:id="rId114"/>
    <p:sldId id="1181" r:id="rId115"/>
    <p:sldId id="1182" r:id="rId116"/>
    <p:sldId id="1226" r:id="rId117"/>
    <p:sldId id="1228" r:id="rId118"/>
    <p:sldId id="1227" r:id="rId119"/>
    <p:sldId id="1229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42991F-166A-4255-98DC-C5E21727FB9C}" v="64" dt="2023-09-30T16:55:07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son Zhou" userId="be955f33642ecbf5" providerId="LiveId" clId="{2142991F-166A-4255-98DC-C5E21727FB9C}"/>
    <pc:docChg chg="addSld delSld modSld">
      <pc:chgData name="Samson Zhou" userId="be955f33642ecbf5" providerId="LiveId" clId="{2142991F-166A-4255-98DC-C5E21727FB9C}" dt="2023-09-30T16:56:38.272" v="75" actId="47"/>
      <pc:docMkLst>
        <pc:docMk/>
      </pc:docMkLst>
      <pc:sldChg chg="add del">
        <pc:chgData name="Samson Zhou" userId="be955f33642ecbf5" providerId="LiveId" clId="{2142991F-166A-4255-98DC-C5E21727FB9C}" dt="2023-09-30T16:24:57.338" v="1"/>
        <pc:sldMkLst>
          <pc:docMk/>
          <pc:sldMk cId="3258897301" sldId="257"/>
        </pc:sldMkLst>
      </pc:sldChg>
      <pc:sldChg chg="modSp add">
        <pc:chgData name="Samson Zhou" userId="be955f33642ecbf5" providerId="LiveId" clId="{2142991F-166A-4255-98DC-C5E21727FB9C}" dt="2023-09-30T16:55:07.720" v="74" actId="20577"/>
        <pc:sldMkLst>
          <pc:docMk/>
          <pc:sldMk cId="115385477" sldId="491"/>
        </pc:sldMkLst>
        <pc:spChg chg="mod">
          <ac:chgData name="Samson Zhou" userId="be955f33642ecbf5" providerId="LiveId" clId="{2142991F-166A-4255-98DC-C5E21727FB9C}" dt="2023-09-30T16:55:07.720" v="74" actId="20577"/>
          <ac:spMkLst>
            <pc:docMk/>
            <pc:sldMk cId="115385477" sldId="491"/>
            <ac:spMk id="3" creationId="{15255D49-9D60-44DD-910D-2EBD0529DEC9}"/>
          </ac:spMkLst>
        </pc:spChg>
      </pc:sldChg>
      <pc:sldChg chg="modSp add del mod">
        <pc:chgData name="Samson Zhou" userId="be955f33642ecbf5" providerId="LiveId" clId="{2142991F-166A-4255-98DC-C5E21727FB9C}" dt="2023-09-30T16:49:35.232" v="34" actId="47"/>
        <pc:sldMkLst>
          <pc:docMk/>
          <pc:sldMk cId="3292753458" sldId="660"/>
        </pc:sldMkLst>
        <pc:spChg chg="mod">
          <ac:chgData name="Samson Zhou" userId="be955f33642ecbf5" providerId="LiveId" clId="{2142991F-166A-4255-98DC-C5E21727FB9C}" dt="2023-09-30T16:43:10.094" v="4" actId="207"/>
          <ac:spMkLst>
            <pc:docMk/>
            <pc:sldMk cId="3292753458" sldId="660"/>
            <ac:spMk id="10" creationId="{7ED97488-B314-40E3-99BA-181DF7601AE5}"/>
          </ac:spMkLst>
        </pc:spChg>
      </pc:sldChg>
      <pc:sldChg chg="modSp add del mod">
        <pc:chgData name="Samson Zhou" userId="be955f33642ecbf5" providerId="LiveId" clId="{2142991F-166A-4255-98DC-C5E21727FB9C}" dt="2023-09-30T16:49:35.232" v="34" actId="47"/>
        <pc:sldMkLst>
          <pc:docMk/>
          <pc:sldMk cId="2965240774" sldId="661"/>
        </pc:sldMkLst>
        <pc:spChg chg="mod">
          <ac:chgData name="Samson Zhou" userId="be955f33642ecbf5" providerId="LiveId" clId="{2142991F-166A-4255-98DC-C5E21727FB9C}" dt="2023-09-30T16:46:54.628" v="21" actId="20577"/>
          <ac:spMkLst>
            <pc:docMk/>
            <pc:sldMk cId="2965240774" sldId="661"/>
            <ac:spMk id="4" creationId="{CBD8B4B8-02AE-184E-ADA3-BDDE38179AD6}"/>
          </ac:spMkLst>
        </pc:spChg>
        <pc:spChg chg="mod">
          <ac:chgData name="Samson Zhou" userId="be955f33642ecbf5" providerId="LiveId" clId="{2142991F-166A-4255-98DC-C5E21727FB9C}" dt="2023-09-30T16:46:27.868" v="9" actId="20577"/>
          <ac:spMkLst>
            <pc:docMk/>
            <pc:sldMk cId="2965240774" sldId="661"/>
            <ac:spMk id="10" creationId="{7ED97488-B314-40E3-99BA-181DF7601AE5}"/>
          </ac:spMkLst>
        </pc:spChg>
      </pc:sldChg>
      <pc:sldChg chg="addSp delSp modSp add del mod">
        <pc:chgData name="Samson Zhou" userId="be955f33642ecbf5" providerId="LiveId" clId="{2142991F-166A-4255-98DC-C5E21727FB9C}" dt="2023-09-30T16:49:53.441" v="37" actId="20577"/>
        <pc:sldMkLst>
          <pc:docMk/>
          <pc:sldMk cId="3156464587" sldId="989"/>
        </pc:sldMkLst>
        <pc:spChg chg="mod">
          <ac:chgData name="Samson Zhou" userId="be955f33642ecbf5" providerId="LiveId" clId="{2142991F-166A-4255-98DC-C5E21727FB9C}" dt="2023-09-30T16:48:45.876" v="23"/>
          <ac:spMkLst>
            <pc:docMk/>
            <pc:sldMk cId="3156464587" sldId="989"/>
            <ac:spMk id="2" creationId="{FCA5AC62-A5FD-2A5B-018F-859A378AA1D4}"/>
          </ac:spMkLst>
        </pc:spChg>
        <pc:spChg chg="mod">
          <ac:chgData name="Samson Zhou" userId="be955f33642ecbf5" providerId="LiveId" clId="{2142991F-166A-4255-98DC-C5E21727FB9C}" dt="2023-09-30T16:49:53.441" v="37" actId="20577"/>
          <ac:spMkLst>
            <pc:docMk/>
            <pc:sldMk cId="3156464587" sldId="989"/>
            <ac:spMk id="3" creationId="{76F2126B-4AA6-302B-7E5A-170FFAAB8BD1}"/>
          </ac:spMkLst>
        </pc:spChg>
        <pc:spChg chg="add mod">
          <ac:chgData name="Samson Zhou" userId="be955f33642ecbf5" providerId="LiveId" clId="{2142991F-166A-4255-98DC-C5E21727FB9C}" dt="2023-09-30T16:49:23.389" v="32" actId="1076"/>
          <ac:spMkLst>
            <pc:docMk/>
            <pc:sldMk cId="3156464587" sldId="989"/>
            <ac:spMk id="4" creationId="{A1314BDD-8876-7AB9-4C34-C000AD6DD33D}"/>
          </ac:spMkLst>
        </pc:spChg>
        <pc:picChg chg="add del mod">
          <ac:chgData name="Samson Zhou" userId="be955f33642ecbf5" providerId="LiveId" clId="{2142991F-166A-4255-98DC-C5E21727FB9C}" dt="2023-09-30T16:49:02.027" v="28"/>
          <ac:picMkLst>
            <pc:docMk/>
            <pc:sldMk cId="3156464587" sldId="989"/>
            <ac:picMk id="5" creationId="{5D8F4BE1-47D0-4AC0-8A79-5A4A006EF6B7}"/>
          </ac:picMkLst>
        </pc:picChg>
        <pc:picChg chg="add mod ord">
          <ac:chgData name="Samson Zhou" userId="be955f33642ecbf5" providerId="LiveId" clId="{2142991F-166A-4255-98DC-C5E21727FB9C}" dt="2023-09-30T16:49:21.012" v="31" actId="1076"/>
          <ac:picMkLst>
            <pc:docMk/>
            <pc:sldMk cId="3156464587" sldId="989"/>
            <ac:picMk id="6" creationId="{6F737882-FF30-194C-6442-56D45A747716}"/>
          </ac:picMkLst>
        </pc:picChg>
      </pc:sldChg>
      <pc:sldChg chg="add del">
        <pc:chgData name="Samson Zhou" userId="be955f33642ecbf5" providerId="LiveId" clId="{2142991F-166A-4255-98DC-C5E21727FB9C}" dt="2023-09-30T16:56:38.272" v="75" actId="47"/>
        <pc:sldMkLst>
          <pc:docMk/>
          <pc:sldMk cId="408451023" sldId="9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F3A44-750D-4FCC-896E-5C56B5EF5712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A658-36BE-4DF3-997D-F076DDF794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2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08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7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61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7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92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172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73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34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37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879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17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11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5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83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029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56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0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004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433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85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46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57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20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9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30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978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266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61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846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82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47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7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20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697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241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038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136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6527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359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832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42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883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59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550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2949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1442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706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523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001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96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9349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122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946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72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110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4186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9699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2081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43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4781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882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0888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0032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000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3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655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060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559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2213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629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732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079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2993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003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1043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983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1810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0349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3021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4245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216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957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7808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503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35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648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3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708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353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09471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6868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691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045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23154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1440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5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9F61-4C67-4D49-1B67-93F5C7BD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DEB63-F93C-F67C-2CCC-680DF3357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9CF74-CD28-E91D-C2EF-65A6A4B70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BB393-EBC0-4E60-9AFD-48BE1441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24706-3041-D48C-024E-C095C17D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79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B7E7-B653-D006-1DFF-09E0EBEC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5BA33-C660-DB5E-8C3A-5B454BC15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67158-92AB-9821-8273-AE9D1FBD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E2034-4945-E877-663D-13B86DD96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E262A-EB8B-DCDE-FE1B-DADBE054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2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3D593-86F9-9FAD-B449-6BEDE8481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0EC73D-26EC-DFF2-CEE5-E1E3B4115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8F0C1-A5AA-4349-073E-3B4410634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E16F1-C512-5D28-E2B6-150E9603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F10CB-F242-1F4E-AB49-35B004D78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85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4D7B-4D88-F5EF-26FF-EA24CBC9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FAB95-6EA2-3DE6-F7AE-52AE594B1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D1FAE-A344-93F8-78BC-C57F8BB0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DA492-20B1-45B7-B9E9-8DCD0A80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8D65E-8189-1BAE-910D-3DD1D31BA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6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67FB-EFF4-F9C5-F065-D249FA31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5DA03-D41C-BB15-D4BD-3749D9B5A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FCD71-6426-6B21-DB29-E900213B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5E9F1-F249-254F-09BC-99F9E5DF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1F7D-11BF-9E96-9119-E965E570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03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8CEA-B025-35BA-73B3-A681EE14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ECBA5-C3D0-5805-FC96-19C3E545F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E0D0F-0A83-E3A1-D25B-D58C66EAC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BFCCD-1877-C29D-345D-E7BA23C74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5234E-00C0-FCFA-5B05-CFFAC9B8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00BE7-4797-28CE-ED89-F27A2A56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13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6877-01CF-F8E7-3D06-17EDEC3C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DE676-B6C6-6BDB-FE9F-64F2212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DF0A7-E7CE-C2CA-38CE-1A581CA14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A39E95-5F4D-411B-7863-B43376DBA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E908DF-4E95-5327-0236-D3990F4E36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D9A36E-8419-7AEC-C2EE-EC25246C0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85AEEA-5AEE-B1B4-AA44-1B04A85F6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E2096-E4D1-BA13-1A27-0168D1A7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3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71A5-A211-142E-561B-2020C4C0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33377-2B79-FF65-64BE-01B9882B1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17030-C4B3-9880-7237-245814504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E15E4-2104-C955-A668-3E2DB459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9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413061-A5A2-F4CA-EAD8-995BEDBF3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37874-0F7A-DD80-3CFD-A7725001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170A9-460A-04B5-D7C2-8670AAB62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FD5A-A372-B3E3-DF99-26FBEAEF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7583C-0C91-48FA-AF0A-D1755E0C3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6C162-654A-D616-9890-23913FDD4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F6A40-40A4-856E-22AC-4526A4355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3E9E0-AB06-5B48-DAAD-4EA619FB5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9E6B0-8D6B-7AAE-FCD5-DF762C06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9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1BF3-1B66-6952-9E32-20AAAE41C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5232E-4396-26C3-2224-4D2C787E04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3D69E-2A3C-B1B1-8AFB-5A8FD7A67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D1E3D-7FC9-5B12-9935-28138654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6A4-7A89-4D91-A09A-69B3E9159A3E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7CC35-D655-230A-93A5-B7A074CF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774A5-BFC1-91D0-F377-B1837126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4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771DE1-E797-8622-8EBA-5B9A735E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95B2-CA83-DC2B-A8F5-6FB68EF8B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0347E-9FFE-FE06-1BBA-C59E5BA6B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A36A4-7A89-4D91-A09A-69B3E9159A3E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50663-1D30-6CD2-1800-7EC65D330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3A2B5-B82A-E4F2-8AB9-F861C9F7D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FF4BD-12C7-40B6-B2B9-F7B7A0707D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2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8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1.png"/><Relationship Id="rId4" Type="http://schemas.openxmlformats.org/officeDocument/2006/relationships/image" Target="../media/image4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image" Target="../media/image2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4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AFE15A-2A06-7F44-0CA5-981DA28728EE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611374"/>
                <a:ext cx="9144000" cy="2387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Streaming Euclidean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-median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Space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AFE15A-2A06-7F44-0CA5-981DA2872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611374"/>
                <a:ext cx="9144000" cy="2387600"/>
              </a:xfrm>
              <a:blipFill>
                <a:blip r:embed="rId2"/>
                <a:stretch>
                  <a:fillRect l="-733" t="-7398" r="-2333" b="-15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1DC9EADE-F325-88FA-494C-175882408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709" y="3215802"/>
            <a:ext cx="9144000" cy="1655762"/>
          </a:xfrm>
        </p:spPr>
        <p:txBody>
          <a:bodyPr/>
          <a:lstStyle/>
          <a:p>
            <a:r>
              <a:rPr lang="en-US" dirty="0"/>
              <a:t>Vincent Cohen-</a:t>
            </a:r>
            <a:r>
              <a:rPr lang="en-US" dirty="0" err="1"/>
              <a:t>Addad</a:t>
            </a:r>
            <a:endParaRPr lang="en-US" dirty="0"/>
          </a:p>
          <a:p>
            <a:r>
              <a:rPr lang="en-US" dirty="0"/>
              <a:t>David P. Woodruff</a:t>
            </a:r>
          </a:p>
          <a:p>
            <a:r>
              <a:rPr lang="en-US" dirty="0"/>
              <a:t>Samson Zhou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60BB3-B4E3-AB1B-F853-D03E2992A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17" y="4999359"/>
            <a:ext cx="1624157" cy="1624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CB93BA-5FAF-E778-328C-8F42A2042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921" y="4999359"/>
            <a:ext cx="1624157" cy="1624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D4CE6-5B34-A4C7-3F90-635428321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625" y="5014103"/>
            <a:ext cx="1582109" cy="1600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CEDFC0-C8D0-64B4-0B52-500A8CE2C1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783" y="5093690"/>
            <a:ext cx="1302130" cy="1302130"/>
          </a:xfrm>
          <a:prstGeom prst="rect">
            <a:avLst/>
          </a:prstGeom>
        </p:spPr>
      </p:pic>
      <p:pic>
        <p:nvPicPr>
          <p:cNvPr id="8" name="Picture 2" descr="Yes, Google has a new logo – but why?">
            <a:extLst>
              <a:ext uri="{FF2B5EF4-FFF2-40B4-BE49-F238E27FC236}">
                <a16:creationId xmlns:a16="http://schemas.microsoft.com/office/drawing/2014/main" id="{5FB73DA4-CFF3-826B-2CD0-E8946C9F3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23" y="5173336"/>
            <a:ext cx="1142837" cy="114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C9E27-7142-37BD-BD69-4D0F7B766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416" y="5268284"/>
            <a:ext cx="1674472" cy="10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74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E1C6B7-C8FC-D24F-FBB0-4570907C7667}"/>
              </a:ext>
            </a:extLst>
          </p:cNvPr>
          <p:cNvCxnSpPr>
            <a:stCxn id="11" idx="3"/>
            <a:endCxn id="8" idx="0"/>
          </p:cNvCxnSpPr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3250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5529806-4C0F-7D52-94D7-674676F624EC}"/>
              </a:ext>
            </a:extLst>
          </p:cNvPr>
          <p:cNvSpPr/>
          <p:nvPr/>
        </p:nvSpPr>
        <p:spPr>
          <a:xfrm>
            <a:off x="5681123" y="2956401"/>
            <a:ext cx="254491" cy="190648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69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Make a new center when distance from query center and </a:t>
                </a:r>
                <a:r>
                  <a:rPr lang="en-US" sz="3200" dirty="0" err="1"/>
                  <a:t>hypergrid</a:t>
                </a:r>
                <a:r>
                  <a:rPr lang="en-US" sz="3200" dirty="0"/>
                  <a:t> with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3200" dirty="0"/>
                  <a:t> is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 expectation (over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3200" dirty="0"/>
                  <a:t> dimensions,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</m:oMath>
                </a14:m>
                <a:r>
                  <a:rPr lang="en-US" sz="3200" dirty="0"/>
                  <a:t> levels of the </a:t>
                </a:r>
                <a:r>
                  <a:rPr lang="en-US" sz="3200" dirty="0" err="1"/>
                  <a:t>hypergrid</a:t>
                </a:r>
                <a:r>
                  <a:rPr lang="en-US" sz="3200" dirty="0"/>
                  <a:t>,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query centers),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i="1" dirty="0"/>
                  <a:t> </a:t>
                </a:r>
                <a:r>
                  <a:rPr lang="en-US" sz="3200" dirty="0"/>
                  <a:t>new centers are created</a:t>
                </a:r>
                <a:endParaRPr lang="en-US" sz="32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6976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Wasserstein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Wasserstein-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 distance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WASS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3200" dirty="0"/>
                  <a:t> denotes the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centers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Wasserstein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452584" y="5383187"/>
                <a:ext cx="11485418" cy="5904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1+0.5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func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WASSD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84" y="5383187"/>
                <a:ext cx="11485418" cy="5904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2245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Applying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Wasserstein sketch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584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Applying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Problem</a:t>
                </a:r>
                <a:r>
                  <a:rPr lang="en-US" sz="3200" dirty="0"/>
                  <a:t>: Because the distortion of the Wasserstein embedding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1+0.5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, we need to sample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points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-median, we stored all the points, using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per point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Cannot afford to store all points explicitly here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3334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Applying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Cannot afford to store all points explicitly here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Instead, store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offset</a:t>
                </a:r>
                <a:r>
                  <a:rPr lang="en-US" sz="3200" dirty="0"/>
                  <a:t> of each point from one of the centers of near-optimal solution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3200" dirty="0"/>
                  <a:t> be the closest center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Round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200" dirty="0"/>
                  <a:t> coordinate-wise to nearest power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1+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𝑛𝑑</m:t>
                            </m:r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and store the vector of exponents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9517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/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/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5292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/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/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2D5799-294D-80A9-5FC8-6161A63445D0}"/>
              </a:ext>
            </a:extLst>
          </p:cNvPr>
          <p:cNvCxnSpPr>
            <a:cxnSpLocks/>
            <a:stCxn id="27" idx="1"/>
            <a:endCxn id="22" idx="5"/>
          </p:cNvCxnSpPr>
          <p:nvPr/>
        </p:nvCxnSpPr>
        <p:spPr>
          <a:xfrm flipH="1" flipV="1">
            <a:off x="5620338" y="2741227"/>
            <a:ext cx="688668" cy="3126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/>
              <p:nvPr/>
            </p:nvSpPr>
            <p:spPr>
              <a:xfrm>
                <a:off x="5435489" y="2267069"/>
                <a:ext cx="31508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489" y="2267069"/>
                <a:ext cx="31508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5671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/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8D4B8C-3ADE-3A2E-16D0-694D5453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76" y="2043902"/>
                <a:ext cx="48574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/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D1AC1-AFB0-B128-559C-FEFBD7B8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91" y="2919782"/>
                <a:ext cx="4857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2D5799-294D-80A9-5FC8-6161A63445D0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5324970" y="2551995"/>
            <a:ext cx="984036" cy="501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/>
              <p:nvPr/>
            </p:nvSpPr>
            <p:spPr>
              <a:xfrm>
                <a:off x="4440866" y="2214161"/>
                <a:ext cx="31508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39D7EF-FE9E-70A5-990F-D79C6A4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866" y="2214161"/>
                <a:ext cx="31508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5070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Wasserstein-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dirty="0"/>
                  <a:t> sketch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offsets of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blipFill>
                <a:blip r:embed="rId4"/>
                <a:stretch>
                  <a:fillRect l="-2075" t="-2500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6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6870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-Means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We show the resulting samples forms a semi-coreset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Sample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points, each point using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Total space</a:t>
                </a:r>
                <a:r>
                  <a:rPr lang="en-US" sz="3200" dirty="0"/>
                  <a:t>: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words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6744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thank you">
            <a:extLst>
              <a:ext uri="{FF2B5EF4-FFF2-40B4-BE49-F238E27FC236}">
                <a16:creationId xmlns:a16="http://schemas.microsoft.com/office/drawing/2014/main" id="{27B71EA9-3B5D-D096-126A-79980A840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" r="5" b="5"/>
          <a:stretch/>
        </p:blipFill>
        <p:spPr bwMode="auto">
          <a:xfrm>
            <a:off x="8444753" y="103239"/>
            <a:ext cx="3581689" cy="201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153" y="1974950"/>
                <a:ext cx="10827327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000" dirty="0">
                    <a:solidFill>
                      <a:srgbClr val="00B050"/>
                    </a:solidFill>
                  </a:rPr>
                  <a:t>Insertion-only for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000" dirty="0">
                    <a:solidFill>
                      <a:srgbClr val="00B050"/>
                    </a:solidFill>
                  </a:rPr>
                  <a:t>-clustering</a:t>
                </a:r>
                <a:r>
                  <a:rPr lang="en-US" sz="3000" dirty="0"/>
                  <a:t>: One-pass streaming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0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0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0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0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0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sz="30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000" dirty="0">
                    <a:solidFill>
                      <a:srgbClr val="00B050"/>
                    </a:solidFill>
                  </a:rPr>
                  <a:t>Insertion-deletion for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000" dirty="0">
                    <a:solidFill>
                      <a:srgbClr val="00B050"/>
                    </a:solidFill>
                  </a:rPr>
                  <a:t>-median and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000" dirty="0">
                    <a:solidFill>
                      <a:srgbClr val="00B050"/>
                    </a:solidFill>
                  </a:rPr>
                  <a:t>-means</a:t>
                </a:r>
                <a:r>
                  <a:rPr lang="en-US" sz="3000" dirty="0"/>
                  <a:t>: Two-pass streaming algorithms that 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0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0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000" dirty="0">
                    <a:solidFill>
                      <a:srgbClr val="00B050"/>
                    </a:solidFill>
                  </a:rPr>
                  <a:t>Lower bounds</a:t>
                </a:r>
                <a:r>
                  <a:rPr lang="en-US" sz="3000" dirty="0"/>
                  <a:t>: Even </a:t>
                </a:r>
                <a14:m>
                  <m:oMath xmlns:m="http://schemas.openxmlformats.org/officeDocument/2006/math">
                    <m:r>
                      <a:rPr lang="en-US" sz="3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0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000" dirty="0"/>
                  <a:t>-clustering cost </a:t>
                </a:r>
                <a:r>
                  <a:rPr lang="en-US" sz="30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000" dirty="0"/>
                  <a:t> or </a:t>
                </a:r>
                <a:r>
                  <a:rPr lang="en-US" sz="3000" i="1" dirty="0">
                    <a:solidFill>
                      <a:schemeClr val="accent1"/>
                    </a:solidFill>
                  </a:rPr>
                  <a:t>correctness at all times</a:t>
                </a:r>
                <a:r>
                  <a:rPr lang="en-US" sz="3000" i="1" dirty="0"/>
                  <a:t> </a:t>
                </a:r>
                <a:r>
                  <a:rPr lang="en-US" sz="3000" dirty="0"/>
                  <a:t>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0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000" dirty="0"/>
                  <a:t> bits of space on insertion-deletion streams in one pass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153" y="1974950"/>
                <a:ext cx="10827327" cy="4351338"/>
              </a:xfrm>
              <a:blipFill>
                <a:blip r:embed="rId4"/>
                <a:stretch>
                  <a:fillRect l="-1182" t="-2801" r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5" descr="conan.jpg">
            <a:extLst>
              <a:ext uri="{FF2B5EF4-FFF2-40B4-BE49-F238E27FC236}">
                <a16:creationId xmlns:a16="http://schemas.microsoft.com/office/drawing/2014/main" id="{5C1186FF-8483-0F29-78F1-6A79C5422D4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59515" y="159520"/>
            <a:ext cx="1872970" cy="16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323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27327" cy="4351338"/>
              </a:xfrm>
            </p:spPr>
            <p:txBody>
              <a:bodyPr>
                <a:normAutofit lnSpcReduction="10000"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Insertion-only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-clustering</a:t>
                </a:r>
                <a:r>
                  <a:rPr lang="en-US" sz="3200" dirty="0"/>
                  <a:t>: One-pass streaming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Insertion-deletion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-median and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-means</a:t>
                </a:r>
                <a:r>
                  <a:rPr lang="en-US" sz="3200" dirty="0"/>
                  <a:t>: Two-pass streaming algorithms that 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Lower bounds</a:t>
                </a:r>
                <a:r>
                  <a:rPr lang="en-US" sz="3200" dirty="0"/>
                  <a:t>: Even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200" dirty="0"/>
                  <a:t> 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on insertion-deletion streams in one pass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27327" cy="4351338"/>
              </a:xfrm>
              <a:blipFill>
                <a:blip r:embed="rId3"/>
                <a:stretch>
                  <a:fillRect l="-1238" t="-3782" r="-1576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7679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Bounding 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times between which the optimal cost of the stream doubles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the optimal clustering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the mapping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By triangle inequality,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375" r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286872" y="4660782"/>
                <a:ext cx="11603114" cy="1191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660782"/>
                <a:ext cx="11603114" cy="1191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6855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Bounding 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,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By triangle inequality,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≤3⋅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is the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that maps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43436" y="1690688"/>
                <a:ext cx="11905128" cy="1191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1690688"/>
                <a:ext cx="11905128" cy="1191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/>
              <p:nvPr/>
            </p:nvSpPr>
            <p:spPr>
              <a:xfrm>
                <a:off x="143436" y="5034524"/>
                <a:ext cx="11905128" cy="1394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+3⋅</m:t>
                              </m:r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5034524"/>
                <a:ext cx="11905128" cy="13946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8857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Bounding 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is the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that maps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 and can be one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subsets, then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1+…+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Taking the sum over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𝑛𝑑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possible indices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/>
                  <a:t>, the sum of the online sensitivities is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/>
              <p:nvPr/>
            </p:nvSpPr>
            <p:spPr>
              <a:xfrm>
                <a:off x="143436" y="1690688"/>
                <a:ext cx="11905128" cy="1394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endChr m:val="]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+3⋅</m:t>
                              </m:r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3E7EB-A769-4A37-BA47-97EA3D9F1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" y="1690688"/>
                <a:ext cx="11905128" cy="13946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3858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at all times</a:t>
                </a:r>
                <a:r>
                  <a:rPr lang="en-US" sz="3200" dirty="0"/>
                  <a:t> in the stream with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Equality with Large Domain</a:t>
                </a:r>
                <a:r>
                  <a:rPr lang="en-US" sz="3200" dirty="0"/>
                  <a:t>: Alice and Bob get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protocol that succeeds </a:t>
                </a:r>
                <a:r>
                  <a:rPr lang="en-US" sz="3200" dirty="0" err="1"/>
                  <a:t>w.h.p</a:t>
                </a:r>
                <a:r>
                  <a:rPr lang="en-US" sz="3200" dirty="0"/>
                  <a:t>.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b="0" dirty="0"/>
                  <a:t> information cost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0028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Equality with Large Domain</a:t>
                </a:r>
                <a:r>
                  <a:rPr lang="en-US" sz="3200" dirty="0"/>
                  <a:t>: Alice and Bob get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protocol that succeeds </a:t>
                </a:r>
                <a:r>
                  <a:rPr lang="en-US" sz="3200" dirty="0" err="1"/>
                  <a:t>w.h.p</a:t>
                </a:r>
                <a:r>
                  <a:rPr lang="en-US" sz="3200" dirty="0"/>
                  <a:t>.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information cost</a:t>
                </a:r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Set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/>
                  <a:t> and 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sz="3200" dirty="0"/>
                  <a:t> in binary and 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3200" dirty="0"/>
                  <a:t> copies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Information cost of solving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3200" dirty="0"/>
                  <a:t> copies of the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2056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Index with Large Domain</a:t>
                </a:r>
                <a:r>
                  <a:rPr lang="en-US" sz="3200" dirty="0"/>
                  <a:t>: Alice gets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constant probability protocol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𝑚𝑡</m:t>
                        </m:r>
                      </m:e>
                    </m:d>
                  </m:oMath>
                </a14:m>
                <a:r>
                  <a:rPr lang="en-US" sz="3200" b="0" dirty="0"/>
                  <a:t> bits of communication</a:t>
                </a: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628" r="-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2897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Augmented Index with Large Domain</a:t>
                </a:r>
                <a:r>
                  <a:rPr lang="en-US" sz="3200" dirty="0"/>
                  <a:t>: Alice gets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3200" dirty="0"/>
                  <a:t> and Bob gets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200" dirty="0"/>
                  <a:t> and must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constant probability protocol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𝑚𝑡</m:t>
                        </m:r>
                      </m:e>
                    </m:d>
                  </m:oMath>
                </a14:m>
                <a:r>
                  <a:rPr lang="en-US" sz="3200" dirty="0"/>
                  <a:t> bits of communication</a:t>
                </a: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3200" dirty="0"/>
                  <a:t>, map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to a lattice point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p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p>
                  </m:oMath>
                </a14:m>
                <a:r>
                  <a:rPr lang="en-US" sz="3200" dirty="0"/>
                  <a:t>, add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3200" dirty="0"/>
                  <a:t> points at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using a weighted subset of the points must contain the exact point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5012"/>
                <a:ext cx="11066929" cy="4871010"/>
              </a:xfrm>
              <a:blipFill>
                <a:blip r:embed="rId3"/>
                <a:stretch>
                  <a:fillRect l="-1267" t="-2503" r="-2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93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/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/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/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/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/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/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/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565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/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/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/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/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/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/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/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152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Euclidean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Euclidean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-clustering, input points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b="0" dirty="0"/>
                  <a:t> are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(for us, they will be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1,2,…,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)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dist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3200" b="0" i="1" dirty="0"/>
                  <a:t> </a:t>
                </a:r>
                <a:r>
                  <a:rPr lang="en-US" sz="3200" b="0" dirty="0"/>
                  <a:t>is the Euclidean distance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problem: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305CF-D10E-0138-0157-660FF7386B89}"/>
                  </a:ext>
                </a:extLst>
              </p:cNvPr>
              <p:cNvSpPr txBox="1"/>
              <p:nvPr/>
            </p:nvSpPr>
            <p:spPr>
              <a:xfrm>
                <a:off x="1470211" y="5653568"/>
                <a:ext cx="8794377" cy="1204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Low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Low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>
                  <a:buClr>
                    <a:schemeClr val="tx1"/>
                  </a:buClr>
                </a:pP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305CF-D10E-0138-0157-660FF7386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11" y="5653568"/>
                <a:ext cx="8794377" cy="1204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60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Streaming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Input</a:t>
                </a:r>
                <a:r>
                  <a:rPr lang="en-US" sz="3200" dirty="0"/>
                  <a:t>: Updates to an underlying data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that arrive sequentially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Output</a:t>
                </a:r>
                <a:r>
                  <a:rPr lang="en-US" sz="3200" dirty="0"/>
                  <a:t>: Evaluation (or approximation) of a given function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Goal</a:t>
                </a:r>
                <a:r>
                  <a:rPr lang="en-US" sz="3200" dirty="0"/>
                  <a:t>: Use space </a:t>
                </a:r>
                <a:r>
                  <a:rPr lang="en-US" sz="3200" i="1" dirty="0">
                    <a:solidFill>
                      <a:srgbClr val="7030A0"/>
                    </a:solidFill>
                  </a:rPr>
                  <a:t>sublinear</a:t>
                </a:r>
                <a:r>
                  <a:rPr lang="en-US" sz="3200" i="1" dirty="0"/>
                  <a:t> </a:t>
                </a:r>
                <a:r>
                  <a:rPr lang="en-US" sz="3200" dirty="0"/>
                  <a:t>in the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of the input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8FCBABF3-6BD6-2D15-5B32-FF162881219B}"/>
              </a:ext>
            </a:extLst>
          </p:cNvPr>
          <p:cNvSpPr/>
          <p:nvPr/>
        </p:nvSpPr>
        <p:spPr>
          <a:xfrm>
            <a:off x="7374549" y="609035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7B21CC-E732-2BDC-6AAD-C9C447B2CF1A}"/>
              </a:ext>
            </a:extLst>
          </p:cNvPr>
          <p:cNvSpPr/>
          <p:nvPr/>
        </p:nvSpPr>
        <p:spPr>
          <a:xfrm>
            <a:off x="3187879" y="61238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9FF357-326D-753E-6C96-9032C8E43970}"/>
              </a:ext>
            </a:extLst>
          </p:cNvPr>
          <p:cNvSpPr/>
          <p:nvPr/>
        </p:nvSpPr>
        <p:spPr>
          <a:xfrm>
            <a:off x="8010056" y="579012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3C6BEA-6903-AB43-182B-51AE6B1AC648}"/>
              </a:ext>
            </a:extLst>
          </p:cNvPr>
          <p:cNvSpPr/>
          <p:nvPr/>
        </p:nvSpPr>
        <p:spPr>
          <a:xfrm>
            <a:off x="7498485" y="571164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1422B3-4384-8D0E-9283-F2EDA760AF7B}"/>
              </a:ext>
            </a:extLst>
          </p:cNvPr>
          <p:cNvSpPr/>
          <p:nvPr/>
        </p:nvSpPr>
        <p:spPr>
          <a:xfrm>
            <a:off x="7709155" y="635218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0FF257-E589-295E-CA88-B56E341B69CD}"/>
              </a:ext>
            </a:extLst>
          </p:cNvPr>
          <p:cNvSpPr/>
          <p:nvPr/>
        </p:nvSpPr>
        <p:spPr>
          <a:xfrm>
            <a:off x="3425572" y="646896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FFB1A3-5710-21EB-CCD6-964D7A16C6FF}"/>
              </a:ext>
            </a:extLst>
          </p:cNvPr>
          <p:cNvSpPr/>
          <p:nvPr/>
        </p:nvSpPr>
        <p:spPr>
          <a:xfrm>
            <a:off x="3860005" y="586404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D66794-A7AF-DB84-F302-4A1AA2FC4EBE}"/>
              </a:ext>
            </a:extLst>
          </p:cNvPr>
          <p:cNvSpPr/>
          <p:nvPr/>
        </p:nvSpPr>
        <p:spPr>
          <a:xfrm>
            <a:off x="8111582" y="631408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752C9A-35E3-8924-37B5-8360A63572BB}"/>
              </a:ext>
            </a:extLst>
          </p:cNvPr>
          <p:cNvSpPr/>
          <p:nvPr/>
        </p:nvSpPr>
        <p:spPr>
          <a:xfrm>
            <a:off x="3572374" y="609035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52C1F-05E6-F3C8-BED6-04E4F798906F}"/>
              </a:ext>
            </a:extLst>
          </p:cNvPr>
          <p:cNvSpPr/>
          <p:nvPr/>
        </p:nvSpPr>
        <p:spPr>
          <a:xfrm>
            <a:off x="3809712" y="63615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898EB8-5E5D-EA24-58F7-7E5ABD9A5DD0}"/>
              </a:ext>
            </a:extLst>
          </p:cNvPr>
          <p:cNvSpPr/>
          <p:nvPr/>
        </p:nvSpPr>
        <p:spPr>
          <a:xfrm>
            <a:off x="3347269" y="579012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4CB98C-C17E-D272-70D2-F0093974DDE9}"/>
              </a:ext>
            </a:extLst>
          </p:cNvPr>
          <p:cNvSpPr/>
          <p:nvPr/>
        </p:nvSpPr>
        <p:spPr>
          <a:xfrm>
            <a:off x="7754523" y="601187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56CA45-F17D-0E8D-12DA-FBDF57DFAABF}"/>
              </a:ext>
            </a:extLst>
          </p:cNvPr>
          <p:cNvSpPr/>
          <p:nvPr/>
        </p:nvSpPr>
        <p:spPr>
          <a:xfrm>
            <a:off x="5085885" y="47808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52C96E-3EEE-7FD8-4385-EDEC1795C699}"/>
              </a:ext>
            </a:extLst>
          </p:cNvPr>
          <p:cNvSpPr/>
          <p:nvPr/>
        </p:nvSpPr>
        <p:spPr>
          <a:xfrm>
            <a:off x="6016305" y="47800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1DED7F7-85A0-3AA0-2E55-EB6151AE8ACD}"/>
              </a:ext>
            </a:extLst>
          </p:cNvPr>
          <p:cNvSpPr/>
          <p:nvPr/>
        </p:nvSpPr>
        <p:spPr>
          <a:xfrm>
            <a:off x="5758011" y="452101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77C405-0F4E-1763-205E-406EF9B1217A}"/>
              </a:ext>
            </a:extLst>
          </p:cNvPr>
          <p:cNvSpPr/>
          <p:nvPr/>
        </p:nvSpPr>
        <p:spPr>
          <a:xfrm>
            <a:off x="5470380" y="474733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06D6EA4-34FA-E05C-C2DF-45DF653FB44D}"/>
              </a:ext>
            </a:extLst>
          </p:cNvPr>
          <p:cNvSpPr/>
          <p:nvPr/>
        </p:nvSpPr>
        <p:spPr>
          <a:xfrm>
            <a:off x="5707718" y="50185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1185017-7D8E-3481-3D25-7559F8AF4D98}"/>
              </a:ext>
            </a:extLst>
          </p:cNvPr>
          <p:cNvSpPr/>
          <p:nvPr/>
        </p:nvSpPr>
        <p:spPr>
          <a:xfrm>
            <a:off x="5245275" y="444710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59DB4B-7E56-A4B4-4172-43C86288E0CD}"/>
              </a:ext>
            </a:extLst>
          </p:cNvPr>
          <p:cNvSpPr/>
          <p:nvPr/>
        </p:nvSpPr>
        <p:spPr>
          <a:xfrm>
            <a:off x="5563985" y="422089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5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</p:spPr>
            <p:txBody>
              <a:bodyPr>
                <a:noAutofit/>
              </a:bodyPr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en-US" sz="3600" dirty="0">
                    <a:solidFill>
                      <a:srgbClr val="00B050"/>
                    </a:solidFill>
                  </a:rPr>
                  <a:t>Goal</a:t>
                </a:r>
                <a:r>
                  <a:rPr lang="en-US" sz="3600" dirty="0"/>
                  <a:t>: Cluster a stream 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 points using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600" dirty="0"/>
                  <a:t> space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  <a:blipFill>
                <a:blip r:embed="rId2"/>
                <a:stretch>
                  <a:fillRect l="-1797" t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29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(Insertion-Only)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490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one-pass algorithm on insertion-only streams that outputs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-approximation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for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all times in the stream</a:t>
                </a:r>
                <a:r>
                  <a:rPr lang="en-US" sz="3200" dirty="0"/>
                  <a:t> and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Our algorithm outputs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</a:t>
                </a:r>
                <a:r>
                  <a:rPr lang="en-US" sz="3200" dirty="0">
                    <a:solidFill>
                      <a:srgbClr val="00B050"/>
                    </a:solidFill>
                  </a:rPr>
                  <a:t>coreset constructions</a:t>
                </a:r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for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all times in the stream</a:t>
                </a: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49000" cy="4351338"/>
              </a:xfrm>
              <a:blipFill>
                <a:blip r:embed="rId3"/>
                <a:stretch>
                  <a:fillRect l="-1269" t="-2941" r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202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(Insertion-Deletion Impossibility)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at all times</a:t>
                </a:r>
                <a:r>
                  <a:rPr lang="en-US" sz="3200" dirty="0"/>
                  <a:t> in the stream with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Any one-pass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the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cost </a:t>
                </a:r>
                <a:r>
                  <a:rPr lang="en-US" sz="3200" i="1" dirty="0">
                    <a:solidFill>
                      <a:srgbClr val="0070C0"/>
                    </a:solidFill>
                  </a:rPr>
                  <a:t>from a weighted subset of the input</a:t>
                </a:r>
                <a:r>
                  <a:rPr lang="en-US" sz="3200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</a:t>
                </a: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928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591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(Insertion-Deletion Two-Pass)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two-pass algorithm on insertion-deletion streams that outputs a </a:t>
                </a:r>
                <a14:m>
                  <m:oMath xmlns:m="http://schemas.openxmlformats.org/officeDocument/2006/math">
                    <m: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</a:t>
                </a:r>
                <a:r>
                  <a:rPr lang="en-US" sz="3200" dirty="0">
                    <a:solidFill>
                      <a:srgbClr val="00B050"/>
                    </a:solidFill>
                  </a:rPr>
                  <a:t>coreset construction</a:t>
                </a:r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 clustering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words of space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Result generalizes to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∈[1,2]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77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</p:spPr>
            <p:txBody>
              <a:bodyPr>
                <a:noAutofit/>
              </a:bodyPr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en-US" sz="3600" dirty="0">
                    <a:solidFill>
                      <a:srgbClr val="00B050"/>
                    </a:solidFill>
                  </a:rPr>
                  <a:t>Goal</a:t>
                </a:r>
                <a:r>
                  <a:rPr lang="en-US" sz="3600" dirty="0"/>
                  <a:t>: Cluster a stream 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 points using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600" dirty="0"/>
                  <a:t> space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5023"/>
                <a:ext cx="10515600" cy="944469"/>
              </a:xfrm>
              <a:blipFill>
                <a:blip r:embed="rId2"/>
                <a:stretch>
                  <a:fillRect l="-1797" t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511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(Sum of the Online Sensitivities)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Sum of the online sensitivities of a set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is at most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𝑛𝑑</m:t>
                            </m:r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077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Subset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of representative points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for a specific clustering objective</a:t>
                </a:r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  <a:blipFill>
                <a:blip r:embed="rId2"/>
                <a:stretch>
                  <a:fillRect l="-2706" t="-2400" r="-3647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963977B-3A1E-82AF-0EE4-65956272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333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Subset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of representative points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for a specific clustering objective</a:t>
                </a:r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  <a:blipFill>
                <a:blip r:embed="rId2"/>
                <a:stretch>
                  <a:fillRect l="-2706" t="-2400" r="-3647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963977B-3A1E-82AF-0EE4-65956272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C31AD6-8D9C-7A46-E8DE-EF1CC181D880}"/>
              </a:ext>
            </a:extLst>
          </p:cNvPr>
          <p:cNvSpPr/>
          <p:nvPr/>
        </p:nvSpPr>
        <p:spPr>
          <a:xfrm>
            <a:off x="10457377" y="31432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43FCA1-ADFC-5453-8CDD-D9E467D995AF}"/>
              </a:ext>
            </a:extLst>
          </p:cNvPr>
          <p:cNvSpPr/>
          <p:nvPr/>
        </p:nvSpPr>
        <p:spPr>
          <a:xfrm>
            <a:off x="6270707" y="31767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53D42B-6F77-E1F9-00B5-00E6DBC1CBA4}"/>
              </a:ext>
            </a:extLst>
          </p:cNvPr>
          <p:cNvSpPr/>
          <p:nvPr/>
        </p:nvSpPr>
        <p:spPr>
          <a:xfrm>
            <a:off x="11092884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2456FC-C3F3-CC13-F190-39BCE5EACD2E}"/>
              </a:ext>
            </a:extLst>
          </p:cNvPr>
          <p:cNvSpPr/>
          <p:nvPr/>
        </p:nvSpPr>
        <p:spPr>
          <a:xfrm>
            <a:off x="10581313" y="27645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D2D58F-34FE-A5AC-DD17-942F04AB89AF}"/>
              </a:ext>
            </a:extLst>
          </p:cNvPr>
          <p:cNvSpPr/>
          <p:nvPr/>
        </p:nvSpPr>
        <p:spPr>
          <a:xfrm>
            <a:off x="10791983" y="34050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2A99B5-94FD-9265-FBD8-432E6C1ACF0C}"/>
              </a:ext>
            </a:extLst>
          </p:cNvPr>
          <p:cNvSpPr/>
          <p:nvPr/>
        </p:nvSpPr>
        <p:spPr>
          <a:xfrm>
            <a:off x="6508400" y="35218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8348FC-B426-840E-98E9-81D6E15B6917}"/>
              </a:ext>
            </a:extLst>
          </p:cNvPr>
          <p:cNvSpPr/>
          <p:nvPr/>
        </p:nvSpPr>
        <p:spPr>
          <a:xfrm>
            <a:off x="6942833" y="29169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508C21-919A-02F1-0F67-17E194572D8E}"/>
              </a:ext>
            </a:extLst>
          </p:cNvPr>
          <p:cNvSpPr/>
          <p:nvPr/>
        </p:nvSpPr>
        <p:spPr>
          <a:xfrm>
            <a:off x="11194410" y="336696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F5BC45-14BC-A875-7CE3-FC52DAEAB6F3}"/>
              </a:ext>
            </a:extLst>
          </p:cNvPr>
          <p:cNvSpPr/>
          <p:nvPr/>
        </p:nvSpPr>
        <p:spPr>
          <a:xfrm>
            <a:off x="6655202" y="31432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130B78-40E2-3D0F-E1D1-34D5E9A17AD3}"/>
              </a:ext>
            </a:extLst>
          </p:cNvPr>
          <p:cNvSpPr/>
          <p:nvPr/>
        </p:nvSpPr>
        <p:spPr>
          <a:xfrm>
            <a:off x="6892540" y="34144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C4AAA8-0081-C2C0-2D40-B3408327AFDD}"/>
              </a:ext>
            </a:extLst>
          </p:cNvPr>
          <p:cNvSpPr/>
          <p:nvPr/>
        </p:nvSpPr>
        <p:spPr>
          <a:xfrm>
            <a:off x="6430097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F826F0-18B7-7FA5-023C-D01DBC5FD980}"/>
              </a:ext>
            </a:extLst>
          </p:cNvPr>
          <p:cNvSpPr/>
          <p:nvPr/>
        </p:nvSpPr>
        <p:spPr>
          <a:xfrm>
            <a:off x="10837351" y="306475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88BC61-22FE-9174-C538-A1EF7F743DC3}"/>
              </a:ext>
            </a:extLst>
          </p:cNvPr>
          <p:cNvSpPr/>
          <p:nvPr/>
        </p:nvSpPr>
        <p:spPr>
          <a:xfrm>
            <a:off x="8214962" y="19729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1DFB1B-8A9C-27BC-19C5-FC3395E0EE69}"/>
              </a:ext>
            </a:extLst>
          </p:cNvPr>
          <p:cNvSpPr/>
          <p:nvPr/>
        </p:nvSpPr>
        <p:spPr>
          <a:xfrm>
            <a:off x="9145382" y="197220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5A1981-49EC-0100-519B-FB6CA821B39F}"/>
              </a:ext>
            </a:extLst>
          </p:cNvPr>
          <p:cNvSpPr/>
          <p:nvPr/>
        </p:nvSpPr>
        <p:spPr>
          <a:xfrm>
            <a:off x="8887088" y="171316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92D0D2-1F57-3477-87B4-6804BA92F28E}"/>
              </a:ext>
            </a:extLst>
          </p:cNvPr>
          <p:cNvSpPr/>
          <p:nvPr/>
        </p:nvSpPr>
        <p:spPr>
          <a:xfrm>
            <a:off x="8599457" y="193947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7F3727-8F12-17A8-BDF0-2C9F50C90A67}"/>
              </a:ext>
            </a:extLst>
          </p:cNvPr>
          <p:cNvSpPr/>
          <p:nvPr/>
        </p:nvSpPr>
        <p:spPr>
          <a:xfrm>
            <a:off x="8836795" y="221065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DE7EB2-F57C-2401-42B0-99F9358D30B4}"/>
              </a:ext>
            </a:extLst>
          </p:cNvPr>
          <p:cNvSpPr/>
          <p:nvPr/>
        </p:nvSpPr>
        <p:spPr>
          <a:xfrm>
            <a:off x="8374352" y="16392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34DEBEC-287E-2912-0C62-A494F601619E}"/>
              </a:ext>
            </a:extLst>
          </p:cNvPr>
          <p:cNvSpPr/>
          <p:nvPr/>
        </p:nvSpPr>
        <p:spPr>
          <a:xfrm>
            <a:off x="8693062" y="141303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94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Subset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of representative points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for a specific clustering objective</a:t>
                </a:r>
                <a:endParaRPr lang="en-US" sz="3200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8" y="1785331"/>
                <a:ext cx="5183773" cy="3046988"/>
              </a:xfrm>
              <a:prstGeom prst="rect">
                <a:avLst/>
              </a:prstGeom>
              <a:blipFill>
                <a:blip r:embed="rId2"/>
                <a:stretch>
                  <a:fillRect l="-2706" t="-2400" r="-3647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963977B-3A1E-82AF-0EE4-65956272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C31AD6-8D9C-7A46-E8DE-EF1CC181D880}"/>
              </a:ext>
            </a:extLst>
          </p:cNvPr>
          <p:cNvSpPr/>
          <p:nvPr/>
        </p:nvSpPr>
        <p:spPr>
          <a:xfrm>
            <a:off x="10457377" y="31432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43FCA1-ADFC-5453-8CDD-D9E467D995AF}"/>
              </a:ext>
            </a:extLst>
          </p:cNvPr>
          <p:cNvSpPr/>
          <p:nvPr/>
        </p:nvSpPr>
        <p:spPr>
          <a:xfrm>
            <a:off x="6270707" y="31767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53D42B-6F77-E1F9-00B5-00E6DBC1CBA4}"/>
              </a:ext>
            </a:extLst>
          </p:cNvPr>
          <p:cNvSpPr/>
          <p:nvPr/>
        </p:nvSpPr>
        <p:spPr>
          <a:xfrm>
            <a:off x="11092884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2456FC-C3F3-CC13-F190-39BCE5EACD2E}"/>
              </a:ext>
            </a:extLst>
          </p:cNvPr>
          <p:cNvSpPr/>
          <p:nvPr/>
        </p:nvSpPr>
        <p:spPr>
          <a:xfrm>
            <a:off x="10581313" y="27645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D2D58F-34FE-A5AC-DD17-942F04AB89AF}"/>
              </a:ext>
            </a:extLst>
          </p:cNvPr>
          <p:cNvSpPr/>
          <p:nvPr/>
        </p:nvSpPr>
        <p:spPr>
          <a:xfrm>
            <a:off x="10791983" y="34050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2A99B5-94FD-9265-FBD8-432E6C1ACF0C}"/>
              </a:ext>
            </a:extLst>
          </p:cNvPr>
          <p:cNvSpPr/>
          <p:nvPr/>
        </p:nvSpPr>
        <p:spPr>
          <a:xfrm>
            <a:off x="6508400" y="35218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8348FC-B426-840E-98E9-81D6E15B6917}"/>
              </a:ext>
            </a:extLst>
          </p:cNvPr>
          <p:cNvSpPr/>
          <p:nvPr/>
        </p:nvSpPr>
        <p:spPr>
          <a:xfrm>
            <a:off x="6942833" y="291692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508C21-919A-02F1-0F67-17E194572D8E}"/>
              </a:ext>
            </a:extLst>
          </p:cNvPr>
          <p:cNvSpPr/>
          <p:nvPr/>
        </p:nvSpPr>
        <p:spPr>
          <a:xfrm>
            <a:off x="11194410" y="336696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F5BC45-14BC-A875-7CE3-FC52DAEAB6F3}"/>
              </a:ext>
            </a:extLst>
          </p:cNvPr>
          <p:cNvSpPr/>
          <p:nvPr/>
        </p:nvSpPr>
        <p:spPr>
          <a:xfrm>
            <a:off x="6657689" y="3143236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130B78-40E2-3D0F-E1D1-34D5E9A17AD3}"/>
              </a:ext>
            </a:extLst>
          </p:cNvPr>
          <p:cNvSpPr/>
          <p:nvPr/>
        </p:nvSpPr>
        <p:spPr>
          <a:xfrm>
            <a:off x="6892540" y="34144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C4AAA8-0081-C2C0-2D40-B3408327AFDD}"/>
              </a:ext>
            </a:extLst>
          </p:cNvPr>
          <p:cNvSpPr/>
          <p:nvPr/>
        </p:nvSpPr>
        <p:spPr>
          <a:xfrm>
            <a:off x="6430097" y="28430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F826F0-18B7-7FA5-023C-D01DBC5FD980}"/>
              </a:ext>
            </a:extLst>
          </p:cNvPr>
          <p:cNvSpPr/>
          <p:nvPr/>
        </p:nvSpPr>
        <p:spPr>
          <a:xfrm>
            <a:off x="10837351" y="3064751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88BC61-22FE-9174-C538-A1EF7F743DC3}"/>
              </a:ext>
            </a:extLst>
          </p:cNvPr>
          <p:cNvSpPr/>
          <p:nvPr/>
        </p:nvSpPr>
        <p:spPr>
          <a:xfrm>
            <a:off x="8214962" y="19729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1DFB1B-8A9C-27BC-19C5-FC3395E0EE69}"/>
              </a:ext>
            </a:extLst>
          </p:cNvPr>
          <p:cNvSpPr/>
          <p:nvPr/>
        </p:nvSpPr>
        <p:spPr>
          <a:xfrm>
            <a:off x="9145382" y="197220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5A1981-49EC-0100-519B-FB6CA821B39F}"/>
              </a:ext>
            </a:extLst>
          </p:cNvPr>
          <p:cNvSpPr/>
          <p:nvPr/>
        </p:nvSpPr>
        <p:spPr>
          <a:xfrm>
            <a:off x="8887088" y="1713163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92D0D2-1F57-3477-87B4-6804BA92F28E}"/>
              </a:ext>
            </a:extLst>
          </p:cNvPr>
          <p:cNvSpPr/>
          <p:nvPr/>
        </p:nvSpPr>
        <p:spPr>
          <a:xfrm>
            <a:off x="8599457" y="1939478"/>
            <a:ext cx="159390" cy="15697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7F3727-8F12-17A8-BDF0-2C9F50C90A67}"/>
              </a:ext>
            </a:extLst>
          </p:cNvPr>
          <p:cNvSpPr/>
          <p:nvPr/>
        </p:nvSpPr>
        <p:spPr>
          <a:xfrm>
            <a:off x="8836795" y="221065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DE7EB2-F57C-2401-42B0-99F9358D30B4}"/>
              </a:ext>
            </a:extLst>
          </p:cNvPr>
          <p:cNvSpPr/>
          <p:nvPr/>
        </p:nvSpPr>
        <p:spPr>
          <a:xfrm>
            <a:off x="8374352" y="16392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34DEBEC-287E-2912-0C62-A494F601619E}"/>
              </a:ext>
            </a:extLst>
          </p:cNvPr>
          <p:cNvSpPr/>
          <p:nvPr/>
        </p:nvSpPr>
        <p:spPr>
          <a:xfrm>
            <a:off x="8693062" y="141303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23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solidFill>
                  <a:srgbClr val="C00000"/>
                </a:solidFill>
              </a:rPr>
              <a:t>Coreset (Formal Definition)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Given a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an accuracy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ε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3200" dirty="0"/>
                  <a:t>, we say a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weight function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an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ε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-multiplicative coreset for a cost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</m:oMath>
                </a14:m>
                <a:r>
                  <a:rPr lang="en-US" sz="3200" dirty="0"/>
                  <a:t>, if for all queries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, we have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60A669-0136-6FD7-41FB-FE8CF150D649}"/>
                  </a:ext>
                </a:extLst>
              </p:cNvPr>
              <p:cNvSpPr txBox="1"/>
              <p:nvPr/>
            </p:nvSpPr>
            <p:spPr>
              <a:xfrm>
                <a:off x="838200" y="4114449"/>
                <a:ext cx="106324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m:rPr>
                          <m:sty m:val="p"/>
                        </m:rPr>
                        <a:rPr lang="en-US" sz="32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32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60A669-0136-6FD7-41FB-FE8CF150D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14449"/>
                <a:ext cx="1063241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0D5302-FE2C-BE47-CF4D-E6463B7022C0}"/>
                  </a:ext>
                </a:extLst>
              </p:cNvPr>
              <p:cNvSpPr txBox="1"/>
              <p:nvPr/>
            </p:nvSpPr>
            <p:spPr>
              <a:xfrm>
                <a:off x="1413910" y="5550958"/>
                <a:ext cx="9301967" cy="626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-clustering: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0D5302-FE2C-BE47-CF4D-E6463B702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910" y="5550958"/>
                <a:ext cx="9301967" cy="626005"/>
              </a:xfrm>
              <a:prstGeom prst="rect">
                <a:avLst/>
              </a:prstGeom>
              <a:blipFill>
                <a:blip r:embed="rId5"/>
                <a:stretch>
                  <a:fillRect b="-24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F34725-1923-857C-C5CA-77E438F11170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154407" y="4699224"/>
            <a:ext cx="0" cy="851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628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3200" dirty="0"/>
                  <a:t> denote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rgbClr val="0070C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-clustering, there exist coreset constructions that only require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3200" dirty="0"/>
                  <a:t> weighted points of the input </a:t>
                </a:r>
                <a:r>
                  <a:rPr lang="en-US" sz="3200" dirty="0">
                    <a:solidFill>
                      <a:srgbClr val="0070C0"/>
                    </a:solidFill>
                  </a:rPr>
                  <a:t>[Cohen-AddadLarsenSaulpicSchweighelshohn22]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i="1" dirty="0">
                    <a:solidFill>
                      <a:srgbClr val="00B050"/>
                    </a:solidFill>
                  </a:rPr>
                  <a:t>Independent</a:t>
                </a:r>
                <a:r>
                  <a:rPr lang="en-US" sz="3200" dirty="0"/>
                  <a:t> of input size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521" r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371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Merge-and-reduce framework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ECA-3D98-4D9C-AD47-5584842F9584}"/>
                  </a:ext>
                </a:extLst>
              </p:cNvPr>
              <p:cNvSpPr txBox="1"/>
              <p:nvPr/>
            </p:nvSpPr>
            <p:spPr>
              <a:xfrm>
                <a:off x="6840069" y="4111565"/>
                <a:ext cx="1189227" cy="7838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ECA-3D98-4D9C-AD47-5584842F9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069" y="4111565"/>
                <a:ext cx="1189227" cy="7838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104E6C-D424-07BF-2736-314B07BAF3AC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320118" y="4503500"/>
            <a:ext cx="519951" cy="30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47BF53-5E10-12C4-FBE7-B4048FF5BAC7}"/>
              </a:ext>
            </a:extLst>
          </p:cNvPr>
          <p:cNvCxnSpPr>
            <a:cxnSpLocks/>
          </p:cNvCxnSpPr>
          <p:nvPr/>
        </p:nvCxnSpPr>
        <p:spPr>
          <a:xfrm flipV="1">
            <a:off x="6320118" y="4111565"/>
            <a:ext cx="0" cy="395012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517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each block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the set of points formed by the union of two coresets for each 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AD941-8EF2-9D20-37D5-E4BFABC9F3D5}"/>
              </a:ext>
            </a:extLst>
          </p:cNvPr>
          <p:cNvCxnSpPr>
            <a:cxnSpLocks/>
          </p:cNvCxnSpPr>
          <p:nvPr/>
        </p:nvCxnSpPr>
        <p:spPr>
          <a:xfrm flipV="1">
            <a:off x="6154407" y="4699224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0A806F-3E3D-9A61-4B40-9637D24DAAD7}"/>
              </a:ext>
            </a:extLst>
          </p:cNvPr>
          <p:cNvSpPr txBox="1"/>
          <p:nvPr/>
        </p:nvSpPr>
        <p:spPr>
          <a:xfrm>
            <a:off x="5569528" y="5602350"/>
            <a:ext cx="1311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Merge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1C13D-E523-BBC1-B8CC-B73D3F517DBC}"/>
              </a:ext>
            </a:extLst>
          </p:cNvPr>
          <p:cNvSpPr txBox="1"/>
          <p:nvPr/>
        </p:nvSpPr>
        <p:spPr>
          <a:xfrm>
            <a:off x="299233" y="5015881"/>
            <a:ext cx="1311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Reduce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FA5362-15DF-94BE-9510-E9A30CCA000F}"/>
              </a:ext>
            </a:extLst>
          </p:cNvPr>
          <p:cNvCxnSpPr>
            <a:cxnSpLocks/>
          </p:cNvCxnSpPr>
          <p:nvPr/>
        </p:nvCxnSpPr>
        <p:spPr>
          <a:xfrm flipV="1">
            <a:off x="489527" y="4001294"/>
            <a:ext cx="591128" cy="101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23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each block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the set of points formed by the union of two coresets for each 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859628-8C84-CD0C-82AF-A4BBE9A32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87" y="4909127"/>
            <a:ext cx="98774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are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/>
                  <a:t> levels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Each coreset is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of two coresets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approximation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num>
                              <m:den>
                                <m:func>
                                  <m:func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sup>
                    </m:sSup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=(1+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859628-8C84-CD0C-82AF-A4BBE9A32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87" y="4909127"/>
            <a:ext cx="98774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47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19AC-DCE6-4371-8DE2-D617E99D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Given input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partition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so that “similar” points are in the same cluster and “different” points are in different clusters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9560320-4E9A-F429-95E9-096D8715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39" y="3057525"/>
            <a:ext cx="64389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93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885FBF-2C07-3AF3-7E1D-8AC826260B2A}"/>
                  </a:ext>
                </a:extLst>
              </p:cNvPr>
              <p:cNvSpPr txBox="1"/>
              <p:nvPr/>
            </p:nvSpPr>
            <p:spPr>
              <a:xfrm>
                <a:off x="1246909" y="5206265"/>
                <a:ext cx="9753600" cy="82933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 clustering, this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885FBF-2C07-3AF3-7E1D-8AC826260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09" y="5206265"/>
                <a:ext cx="9753600" cy="829330"/>
              </a:xfrm>
              <a:prstGeom prst="rect">
                <a:avLst/>
              </a:prstGeom>
              <a:blipFill>
                <a:blip r:embed="rId5"/>
                <a:stretch>
                  <a:fillRect b="-7746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4E8EBE-C5B1-3B10-DA94-3D7D5FC8179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123709" y="4580965"/>
            <a:ext cx="0" cy="62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144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5DD25B-1B3C-ADAD-3997-49BD31712569}"/>
              </a:ext>
            </a:extLst>
          </p:cNvPr>
          <p:cNvSpPr/>
          <p:nvPr/>
        </p:nvSpPr>
        <p:spPr>
          <a:xfrm>
            <a:off x="1006764" y="4996873"/>
            <a:ext cx="10233891" cy="14960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A640E-360F-CAB7-B7CB-E674B5518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533" y="5073094"/>
            <a:ext cx="8318933" cy="13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19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5DD25B-1B3C-ADAD-3997-49BD31712569}"/>
              </a:ext>
            </a:extLst>
          </p:cNvPr>
          <p:cNvSpPr/>
          <p:nvPr/>
        </p:nvSpPr>
        <p:spPr>
          <a:xfrm>
            <a:off x="1006764" y="4996873"/>
            <a:ext cx="10233891" cy="14960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F873C5-1205-5011-A727-1DE2AA1F6481}"/>
                  </a:ext>
                </a:extLst>
              </p:cNvPr>
              <p:cNvSpPr txBox="1"/>
              <p:nvPr/>
            </p:nvSpPr>
            <p:spPr>
              <a:xfrm>
                <a:off x="1246909" y="5206265"/>
                <a:ext cx="97536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/>
                  <a:t>Do there exist streaming algorithms for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words of space?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F873C5-1205-5011-A727-1DE2AA1F6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09" y="5206265"/>
                <a:ext cx="9753600" cy="1077218"/>
              </a:xfrm>
              <a:prstGeom prst="rect">
                <a:avLst/>
              </a:prstGeom>
              <a:blipFill>
                <a:blip r:embed="rId5"/>
                <a:stretch>
                  <a:fillRect t="-6780" r="-625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166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4B8B9F-8039-CC56-D0AA-D9C30E698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442912"/>
            <a:ext cx="111442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8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3200" dirty="0"/>
                  <a:t>: Background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3200" dirty="0"/>
                  <a:t>: Insertion-Only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3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on Dynamic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4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on Dynamic Streams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  <a:blipFill>
                <a:blip r:embed="rId3"/>
                <a:stretch>
                  <a:fillRect l="-2389" t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524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71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 simple way to obtain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is to uniformly sample points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50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Uniform sampling needs a lot of samples if there is a single point that greatly contributes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4855CE-734E-A596-2499-A04FCD850303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699E54-F407-4A1B-9479-A06C22BB57A6}"/>
              </a:ext>
            </a:extLst>
          </p:cNvPr>
          <p:cNvCxnSpPr>
            <a:cxnSpLocks/>
          </p:cNvCxnSpPr>
          <p:nvPr/>
        </p:nvCxnSpPr>
        <p:spPr>
          <a:xfrm flipV="1">
            <a:off x="10408817" y="4646389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789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Fix</a:t>
                </a:r>
                <a:r>
                  <a:rPr lang="en-US" sz="3200" dirty="0"/>
                  <a:t>: Importance sampling,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4855CE-734E-A596-2499-A04FCD850303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699E54-F407-4A1B-9479-A06C22BB57A6}"/>
              </a:ext>
            </a:extLst>
          </p:cNvPr>
          <p:cNvCxnSpPr>
            <a:cxnSpLocks/>
          </p:cNvCxnSpPr>
          <p:nvPr/>
        </p:nvCxnSpPr>
        <p:spPr>
          <a:xfrm flipV="1">
            <a:off x="10408817" y="4646389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985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Fix</a:t>
                </a:r>
                <a:r>
                  <a:rPr lang="en-US" sz="3200" dirty="0"/>
                  <a:t>: Importance sampling,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64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E710C-6484-8096-07C0-0F74691F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85" y="2938804"/>
            <a:ext cx="11531829" cy="3919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Given input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partition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so that “similar” points are in the same cluster and “different” points are in different clusters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There can be at most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different clusters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2BF45-88C6-9C48-4BC1-2BA56F22439B}"/>
                  </a:ext>
                </a:extLst>
              </p:cNvPr>
              <p:cNvSpPr txBox="1"/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2BF45-88C6-9C48-4BC1-2BA56F224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104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B4E9F7CD-162E-80B0-AA46-F762DEFB34B8}"/>
              </a:ext>
            </a:extLst>
          </p:cNvPr>
          <p:cNvSpPr/>
          <p:nvPr/>
        </p:nvSpPr>
        <p:spPr>
          <a:xfrm>
            <a:off x="2840580" y="5048204"/>
            <a:ext cx="1492667" cy="141036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about a different choice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centers?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F759BCA-DA72-87C6-1313-0F89DDA72CF6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DB7D49-9294-E8B0-E577-3F398B28152F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1AFB97-9938-5200-384E-2C379792E097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E7BA44-4AD1-A2B1-3022-1F92C016690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1437D2-9F36-549C-D613-3815E41C5201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84106A-1B76-2645-001E-77352867BEE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6E6F7B-2FE7-E8EF-6255-E796EF948FFA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6E64DC-F2BA-A0A2-BD17-8A7979466915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901255-938C-F9E5-0DE6-DC6D6C945C2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8A3E8C-7EBD-0243-CE70-DC572C87F3E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695D8-9F5B-0E34-1E8D-EB38BBF8BA81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F2CA1B-846C-8885-47B4-DF3D14040D1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065062F-A6C9-A1C4-7F3A-869226F31489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A05421-E5BC-AC60-049C-96D0F428919F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4263CD-AA73-31E5-953C-5264E47DB45A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AB068C-78E1-9439-E45C-9DEF879B7557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ADC1BC-0556-AEF0-A54E-C61263031D67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1C41E4-5EEA-A2FB-4691-528A21AA6C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4B7B4F-8FE7-F4D2-7BC8-48D068635C5D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9B293F6-1D59-212B-7ECC-3E426A8B0076}"/>
              </a:ext>
            </a:extLst>
          </p:cNvPr>
          <p:cNvSpPr/>
          <p:nvPr/>
        </p:nvSpPr>
        <p:spPr>
          <a:xfrm>
            <a:off x="9812528" y="4167576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1413F17-BFAE-95C9-54B8-D399839BF1F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19ABAAC-2D62-97CB-9723-79D20CDC2BB5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60C9A8-056D-9C25-DCEB-CF0819E6EDE7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18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 handle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instead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union bound over a net of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784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 handle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instead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union bound over a net of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4FED54-7A75-F056-4896-20815D818F4E}"/>
                  </a:ext>
                </a:extLst>
              </p:cNvPr>
              <p:cNvSpPr txBox="1"/>
              <p:nvPr/>
            </p:nvSpPr>
            <p:spPr>
              <a:xfrm>
                <a:off x="6006352" y="5651426"/>
                <a:ext cx="4356847" cy="841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>
                    <a:solidFill>
                      <a:srgbClr val="FF0000"/>
                    </a:solidFill>
                  </a:rPr>
                  <a:t>Net with size</a:t>
                </a:r>
                <a:r>
                  <a:rPr lang="en-US" sz="28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𝑘𝑑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4FED54-7A75-F056-4896-20815D818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352" y="5651426"/>
                <a:ext cx="4356847" cy="841449"/>
              </a:xfrm>
              <a:prstGeom prst="rect">
                <a:avLst/>
              </a:prstGeom>
              <a:blipFill>
                <a:blip r:embed="rId4"/>
                <a:stretch>
                  <a:fillRect l="-2797" b="-7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9AA723-ECFC-41B1-B8C3-27B1281526DC}"/>
              </a:ext>
            </a:extLst>
          </p:cNvPr>
          <p:cNvCxnSpPr>
            <a:cxnSpLocks/>
          </p:cNvCxnSpPr>
          <p:nvPr/>
        </p:nvCxnSpPr>
        <p:spPr>
          <a:xfrm flipV="1">
            <a:off x="7082118" y="5262282"/>
            <a:ext cx="0" cy="6544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73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quantity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is called 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and intuitively measures how “important” the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total 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3200" dirty="0"/>
                  <a:t> and quantifies how many points will be sampled into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through importance/sensitivity sampling (before the union bound)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662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 a data stream, computing/approximating sensitivity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requires seeing the entire dataset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, but then it is too late to sample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We define 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online 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with respect to a stream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to be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, which intuitively measures how “important” the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SO FAR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4686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Streaming algorithm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f>
                              <m:f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polylog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d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sz="3200" i="1" dirty="0">
                  <a:solidFill>
                    <a:srgbClr val="00B05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to compute (or approximate)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926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Observation</a:t>
                </a:r>
                <a:r>
                  <a:rPr lang="en-US" sz="3200" dirty="0"/>
                  <a:t>: we can use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-coreset to obtain a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samples obtained from online sensitivity sampling at each time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3200" dirty="0"/>
                  <a:t> to obtain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then perform online sensitivity sampling at time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and by induction, at all times in the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217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Streaming algorithm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f>
                              <m:f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polylog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d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Given our new bounds on total sensitivity, we get a coreset of size</a:t>
                </a:r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i="1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Sampling is done online, can view as a new stream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027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53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4079270" y="38386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5346911" y="281068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219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6EDD9D9-1338-4BC5-9D28-964A84C14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00B050"/>
                </a:solidFill>
              </a:rPr>
              <a:t>Question</a:t>
            </a:r>
            <a:r>
              <a:rPr lang="en-US" dirty="0"/>
              <a:t>: How do we measure the “quality” of each clustering?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E710C-6484-8096-07C0-0F74691F4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85" y="2965698"/>
            <a:ext cx="11531829" cy="3919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56537D-8971-C2A3-C7CB-7299FC04B3F0}"/>
                  </a:ext>
                </a:extLst>
              </p:cNvPr>
              <p:cNvSpPr txBox="1"/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56537D-8971-C2A3-C7CB-7299FC04B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436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5346911" y="281068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268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165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90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912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6702658" y="557429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/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blipFill>
                <a:blip r:embed="rId9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468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6702658" y="557429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5384308" y="552195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/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blipFill>
                <a:blip r:embed="rId9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537CD7-2222-C952-D5B2-E93972617DC7}"/>
                  </a:ext>
                </a:extLst>
              </p:cNvPr>
              <p:cNvSpPr txBox="1"/>
              <p:nvPr/>
            </p:nvSpPr>
            <p:spPr>
              <a:xfrm>
                <a:off x="1199296" y="5090462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537CD7-2222-C952-D5B2-E93972617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5090462"/>
                <a:ext cx="2959669" cy="461665"/>
              </a:xfrm>
              <a:prstGeom prst="rect">
                <a:avLst/>
              </a:prstGeom>
              <a:blipFill>
                <a:blip r:embed="rId10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79394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Sum of online sensitivities can be at least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large can it be? 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0893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4ED96B82-8A33-1A88-635B-359B65852979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00A568-EA77-59B3-436E-F78245B39B06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D459F2-E2FA-A117-2C4F-FA4D80C708FB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62EA93-430C-444F-3401-F5BCF5C18999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9ED3F98-1804-67CA-8948-204D2D996DC1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6DE711-659B-1700-78B7-5AC18F1C215D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444B6E2-6555-204F-FC81-7883C8169CAC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14DF24-64EA-5A50-B489-9C2B3744E6C4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362A4E-1907-D326-B55F-9DF6DCF69D64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189E1C6-5C8E-775E-4498-C67A02601979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0D4DE6-4ECB-8E24-6259-2108489F9AA8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8CFC9F-9A3F-01B1-888D-8FBB7BF134C9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BDB8CCF-59EF-3B26-1F78-DF0DCC10EEC3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1CDB84-72BE-A6FB-126D-CD3EF4C96A91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F1B524-3108-0F1D-C5B0-92BDC19E7820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688E5F-F262-7139-8251-F9385289F47B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903EB63-CE03-BD86-EC09-3B1F353E7657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A9B68E5-AB7E-D534-E14B-56FD635746BD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4FD9E60-B445-D806-EDB9-F665FDA688AB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58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24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DA99870-F4A0-F5C2-7B4A-BEC0DF970B7A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29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Question</a:t>
                </a:r>
                <a:r>
                  <a:rPr lang="en-US" dirty="0"/>
                  <a:t>: How do we measure the “quality” of each clustering?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Assign a “center”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each cluster</a:t>
                </a:r>
                <a:endParaRPr lang="en-US" i="1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Have a cost function induced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980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DF3143-18C9-AA44-5946-DA56D4D8763F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849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DF3143-18C9-AA44-5946-DA56D4D8763F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6E309D1-811A-A10E-AF12-76DD1DE95D14}"/>
              </a:ext>
            </a:extLst>
          </p:cNvPr>
          <p:cNvSpPr txBox="1"/>
          <p:nvPr/>
        </p:nvSpPr>
        <p:spPr>
          <a:xfrm>
            <a:off x="2070343" y="2451306"/>
            <a:ext cx="8857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Partition the sum of the sensitivities by each cluster</a:t>
            </a:r>
          </a:p>
        </p:txBody>
      </p:sp>
    </p:spTree>
    <p:extLst>
      <p:ext uri="{BB962C8B-B14F-4D97-AF65-F5344CB8AC3E}">
        <p14:creationId xmlns:p14="http://schemas.microsoft.com/office/powerpoint/2010/main" val="24249058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CEBC01-855F-2C91-D232-6B09539E2DE7}"/>
              </a:ext>
            </a:extLst>
          </p:cNvPr>
          <p:cNvCxnSpPr>
            <a:cxnSpLocks/>
            <a:stCxn id="5" idx="1"/>
            <a:endCxn id="23" idx="4"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1D7633-4E04-C727-7642-A07B8AE71586}"/>
              </a:ext>
            </a:extLst>
          </p:cNvPr>
          <p:cNvCxnSpPr>
            <a:cxnSpLocks/>
          </p:cNvCxnSpPr>
          <p:nvPr/>
        </p:nvCxnSpPr>
        <p:spPr>
          <a:xfrm flipH="1" flipV="1">
            <a:off x="2614551" y="4570585"/>
            <a:ext cx="1054946" cy="52076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5B66D-CE6E-81EC-B3EC-74D4464A95B0}"/>
              </a:ext>
            </a:extLst>
          </p:cNvPr>
          <p:cNvCxnSpPr>
            <a:cxnSpLocks/>
            <a:stCxn id="25" idx="2"/>
            <a:endCxn id="5" idx="7"/>
          </p:cNvCxnSpPr>
          <p:nvPr/>
        </p:nvCxnSpPr>
        <p:spPr>
          <a:xfrm flipH="1">
            <a:off x="3278072" y="5326087"/>
            <a:ext cx="305272" cy="37180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5FF822-959F-11C0-AFDB-9F00579D4B51}"/>
                  </a:ext>
                </a:extLst>
              </p:cNvPr>
              <p:cNvSpPr txBox="1"/>
              <p:nvPr/>
            </p:nvSpPr>
            <p:spPr>
              <a:xfrm flipH="1">
                <a:off x="4304460" y="5378232"/>
                <a:ext cx="2160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Charge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5FF822-959F-11C0-AFDB-9F00579D4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304460" y="5378232"/>
                <a:ext cx="2160304" cy="461665"/>
              </a:xfrm>
              <a:prstGeom prst="rect">
                <a:avLst/>
              </a:prstGeom>
              <a:blipFill>
                <a:blip r:embed="rId4"/>
                <a:stretch>
                  <a:fillRect l="-42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9F1D04-EB44-ADE6-32A5-A7A0FDB31058}"/>
                  </a:ext>
                </a:extLst>
              </p:cNvPr>
              <p:cNvSpPr txBox="1"/>
              <p:nvPr/>
            </p:nvSpPr>
            <p:spPr>
              <a:xfrm flipH="1">
                <a:off x="2782613" y="4204244"/>
                <a:ext cx="2160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Charge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9F1D04-EB44-ADE6-32A5-A7A0FDB31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82613" y="4204244"/>
                <a:ext cx="2160304" cy="461665"/>
              </a:xfrm>
              <a:prstGeom prst="rect">
                <a:avLst/>
              </a:prstGeom>
              <a:blipFill>
                <a:blip r:embed="rId5"/>
                <a:stretch>
                  <a:fillRect l="-4225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67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Intuition</a:t>
                </a:r>
                <a:r>
                  <a:rPr lang="en-US" sz="3200" dirty="0"/>
                  <a:t>: The sum of the sensitivities in each cluster induced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r>
                  <a:rPr lang="en-US" sz="3200" dirty="0"/>
                  <a:t> is at most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there are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clusters, the sum of the sensitivities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sum of the online sensitivities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𝑛𝑑</m:t>
                        </m:r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func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625" r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409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Insertion-Only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658" y="2715558"/>
                <a:ext cx="7391402" cy="1587501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3200" dirty="0"/>
                  <a:t>Perform online sensitivity sampling to implicitly create new stream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3200" dirty="0"/>
                  <a:t>In parallel, run merge-and-reduce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658" y="2715558"/>
                <a:ext cx="7391402" cy="1587501"/>
              </a:xfrm>
              <a:blipFill>
                <a:blip r:embed="rId3"/>
                <a:stretch>
                  <a:fillRect l="-1887" t="-7491" b="-8240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615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Insertion-Only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New stream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has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run merge-and-reduce framework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Recall total space used by merge-and-reduce was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points, but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was the length of the stream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space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′|)</m:t>
                        </m:r>
                      </m:e>
                    </m:func>
                  </m:oMath>
                </a14:m>
                <a:r>
                  <a:rPr lang="en-US" sz="3200" dirty="0"/>
                  <a:t> points with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213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3200" dirty="0"/>
                  <a:t>: Background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3200" dirty="0"/>
                  <a:t>: Insertion-Only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3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on Dynamic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4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on Dynamic Streams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  <a:blipFill>
                <a:blip r:embed="rId3"/>
                <a:stretch>
                  <a:fillRect l="-2389" t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712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Insertion-Deletion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first pass to estimate sensitivity of each point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 the stream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second pass to perform sensitivity sampling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1592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Sensitivity of a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limLow>
                      <m:limLow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the optimal (capacitated) set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centers, so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ambria Math" panose="02040503050406030204" pitchFamily="18" charset="0"/>
                  </a:rPr>
                  <a:t> </a:t>
                </a:r>
                <a:r>
                  <a:rPr lang="en-US" sz="3200" dirty="0"/>
                  <a:t>for all sets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Claim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4⋅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/>
                  <a:t> is a good approximation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7616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/>
              <p:nvPr/>
            </p:nvSpPr>
            <p:spPr>
              <a:xfrm>
                <a:off x="960581" y="1980335"/>
                <a:ext cx="8802255" cy="113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1" y="1980335"/>
                <a:ext cx="8802255" cy="11310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CF258E-0CFA-D4F5-217E-31FD85CAF040}"/>
                  </a:ext>
                </a:extLst>
              </p:cNvPr>
              <p:cNvSpPr txBox="1"/>
              <p:nvPr/>
            </p:nvSpPr>
            <p:spPr>
              <a:xfrm>
                <a:off x="4577977" y="3111350"/>
                <a:ext cx="6096000" cy="1150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+2⋅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CF258E-0CFA-D4F5-217E-31FD85CAF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977" y="3111350"/>
                <a:ext cx="6096000" cy="11501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/>
              <p:nvPr/>
            </p:nvSpPr>
            <p:spPr>
              <a:xfrm>
                <a:off x="4282141" y="4345221"/>
                <a:ext cx="6096000" cy="11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+2⋅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141" y="4345221"/>
                <a:ext cx="6096000" cy="1172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1C94F8-4CFA-7E19-0512-99CFD855F8CF}"/>
                  </a:ext>
                </a:extLst>
              </p:cNvPr>
              <p:cNvSpPr txBox="1"/>
              <p:nvPr/>
            </p:nvSpPr>
            <p:spPr>
              <a:xfrm>
                <a:off x="3980330" y="5495344"/>
                <a:ext cx="6096000" cy="1135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1C94F8-4CFA-7E19-0512-99CFD855F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330" y="5495344"/>
                <a:ext cx="6096000" cy="11353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74F386-DA0F-EF8A-9C27-C974290FBBA6}"/>
                  </a:ext>
                </a:extLst>
              </p:cNvPr>
              <p:cNvSpPr txBox="1"/>
              <p:nvPr/>
            </p:nvSpPr>
            <p:spPr>
              <a:xfrm>
                <a:off x="2232212" y="3686411"/>
                <a:ext cx="27252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(Optimality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74F386-DA0F-EF8A-9C27-C974290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212" y="3686411"/>
                <a:ext cx="2725271" cy="523220"/>
              </a:xfrm>
              <a:prstGeom prst="rect">
                <a:avLst/>
              </a:prstGeom>
              <a:blipFill>
                <a:blip r:embed="rId7"/>
                <a:stretch>
                  <a:fillRect l="-4474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E3798D0-E943-53B7-5D43-2A564E176A0C}"/>
              </a:ext>
            </a:extLst>
          </p:cNvPr>
          <p:cNvSpPr txBox="1"/>
          <p:nvPr/>
        </p:nvSpPr>
        <p:spPr>
          <a:xfrm>
            <a:off x="1792397" y="5967738"/>
            <a:ext cx="330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(Triangle Inequality)</a:t>
            </a:r>
          </a:p>
        </p:txBody>
      </p:sp>
    </p:spTree>
    <p:extLst>
      <p:ext uri="{BB962C8B-B14F-4D97-AF65-F5344CB8AC3E}">
        <p14:creationId xmlns:p14="http://schemas.microsoft.com/office/powerpoint/2010/main" val="259953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Question</a:t>
                </a:r>
                <a:r>
                  <a:rPr lang="en-US" dirty="0"/>
                  <a:t>: How do we measure the “quality” of each clustering?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Assign a “center”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each cluster</a:t>
                </a:r>
                <a:endParaRPr lang="en-US" i="1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Have a cost function induced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Assume points are in metric space with distance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dist</m:t>
                    </m:r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⋅,⋅)</m:t>
                    </m:r>
                  </m:oMath>
                </a14:m>
                <a:endParaRPr lang="en-US" sz="28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203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/>
              <p:nvPr/>
            </p:nvSpPr>
            <p:spPr>
              <a:xfrm>
                <a:off x="448236" y="1956966"/>
                <a:ext cx="10112188" cy="1189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4⋅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12256E-03ED-4F93-6994-58CC5A3B0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36" y="1956966"/>
                <a:ext cx="10112188" cy="1189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/>
              <p:nvPr/>
            </p:nvSpPr>
            <p:spPr>
              <a:xfrm>
                <a:off x="3979785" y="4273658"/>
                <a:ext cx="6096000" cy="117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5E4-B9B1-562C-F296-784841969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785" y="4273658"/>
                <a:ext cx="6096000" cy="1172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9AF7634-EFAB-2BE2-EAE0-F8D68F32EF0B}"/>
              </a:ext>
            </a:extLst>
          </p:cNvPr>
          <p:cNvSpPr txBox="1"/>
          <p:nvPr/>
        </p:nvSpPr>
        <p:spPr>
          <a:xfrm>
            <a:off x="3979785" y="3146715"/>
            <a:ext cx="3308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(Triangle Inequality)</a:t>
            </a:r>
          </a:p>
        </p:txBody>
      </p:sp>
    </p:spTree>
    <p:extLst>
      <p:ext uri="{BB962C8B-B14F-4D97-AF65-F5344CB8AC3E}">
        <p14:creationId xmlns:p14="http://schemas.microsoft.com/office/powerpoint/2010/main" val="24884937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Takeaway</a:t>
                </a:r>
                <a:r>
                  <a:rPr lang="en-US" sz="3200" dirty="0"/>
                  <a:t>: Can use a “good”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centers along with an approximation of its cost to estimate sensitivities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/>
                  <a:t> of all points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to find such an estimate?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Cannot use online sensitivity sampling or merge-and-reduce anymore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631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07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97BC1F-439E-093C-F8B8-2BE7B40DA255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97BC1F-439E-093C-F8B8-2BE7B40DA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Brace 26">
            <a:extLst>
              <a:ext uri="{FF2B5EF4-FFF2-40B4-BE49-F238E27FC236}">
                <a16:creationId xmlns:a16="http://schemas.microsoft.com/office/drawing/2014/main" id="{E1C83B2A-0D60-46DF-E2E0-ACF43F96EC7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67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48F338-F9C9-22AB-EFC2-5215866A3BAB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CA7E66-885C-07EA-5D18-15EA8C8F0A8B}"/>
              </a:ext>
            </a:extLst>
          </p:cNvPr>
          <p:cNvCxnSpPr>
            <a:stCxn id="24" idx="1"/>
            <a:endCxn id="24" idx="3"/>
          </p:cNvCxnSpPr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F06519-712D-7E55-1C94-6201549CD05F}"/>
              </a:ext>
            </a:extLst>
          </p:cNvPr>
          <p:cNvCxnSpPr>
            <a:cxnSpLocks/>
            <a:stCxn id="24" idx="0"/>
            <a:endCxn id="24" idx="2"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6641C2-A193-C849-AC57-83FC7CE8AD62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6641C2-A193-C849-AC57-83FC7CE8A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D2A6279C-CCB8-9509-DE91-697F0C43F5F3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461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48F338-F9C9-22AB-EFC2-5215866A3BAB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CA7E66-885C-07EA-5D18-15EA8C8F0A8B}"/>
              </a:ext>
            </a:extLst>
          </p:cNvPr>
          <p:cNvCxnSpPr>
            <a:stCxn id="24" idx="1"/>
            <a:endCxn id="24" idx="3"/>
          </p:cNvCxnSpPr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F06519-712D-7E55-1C94-6201549CD05F}"/>
              </a:ext>
            </a:extLst>
          </p:cNvPr>
          <p:cNvCxnSpPr>
            <a:cxnSpLocks/>
            <a:stCxn id="24" idx="0"/>
            <a:endCxn id="24" idx="2"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9A60C1-07C5-44E5-7AF8-82F2EE65873B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D59399-7411-9C0E-700D-17E6133C23C2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168E36-AEC1-87E0-73E8-545BF43A724D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745745-070F-9620-186F-723ECC0C8300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764969-5EB4-F854-DD43-DE6233B2A7D7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764969-5EB4-F854-DD43-DE6233B2A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68861DB9-B48B-15E7-2CCB-1DDB6B851247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480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99C57A-7550-FDD6-4834-09B738F8D5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E59F90-FE2E-360E-89E1-14EA5FF3FCE3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B9C019-13EF-BBF2-9C46-D1A80A0FA5D5}"/>
              </a:ext>
            </a:extLst>
          </p:cNvPr>
          <p:cNvSpPr txBox="1"/>
          <p:nvPr/>
        </p:nvSpPr>
        <p:spPr>
          <a:xfrm>
            <a:off x="6499874" y="2907370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EB536-CB40-695F-F52C-C70148F3122B}"/>
                  </a:ext>
                </a:extLst>
              </p:cNvPr>
              <p:cNvSpPr txBox="1"/>
              <p:nvPr/>
            </p:nvSpPr>
            <p:spPr>
              <a:xfrm>
                <a:off x="238924" y="1924401"/>
                <a:ext cx="302865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Total cost: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0EB536-CB40-695F-F52C-C70148F31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24401"/>
                <a:ext cx="3028650" cy="954107"/>
              </a:xfrm>
              <a:prstGeom prst="rect">
                <a:avLst/>
              </a:prstGeom>
              <a:blipFill>
                <a:blip r:embed="rId3"/>
                <a:stretch>
                  <a:fillRect l="-4024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712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4DC623-6C48-8F56-6A78-FBE711934B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F88794-4844-A888-7125-187EF72AD615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AE1E-0FC0-52A7-F376-9A7DC4B4A70F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8F72C3-8721-1AB9-06F4-26F00AFC5262}"/>
                  </a:ext>
                </a:extLst>
              </p:cNvPr>
              <p:cNvSpPr txBox="1"/>
              <p:nvPr/>
            </p:nvSpPr>
            <p:spPr>
              <a:xfrm>
                <a:off x="238924" y="1953263"/>
                <a:ext cx="3028650" cy="1335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Total cost: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⋅7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⋅7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8F72C3-8721-1AB9-06F4-26F00AFC5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53263"/>
                <a:ext cx="3028650" cy="1335750"/>
              </a:xfrm>
              <a:prstGeom prst="rect">
                <a:avLst/>
              </a:prstGeom>
              <a:blipFill>
                <a:blip r:embed="rId3"/>
                <a:stretch>
                  <a:fillRect l="-4024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Brace 36">
            <a:extLst>
              <a:ext uri="{FF2B5EF4-FFF2-40B4-BE49-F238E27FC236}">
                <a16:creationId xmlns:a16="http://schemas.microsoft.com/office/drawing/2014/main" id="{AE91BEDC-3504-3ED4-18A0-3144A303B9FD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582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/>
              <p:nvPr/>
            </p:nvSpPr>
            <p:spPr>
              <a:xfrm>
                <a:off x="238924" y="1954905"/>
                <a:ext cx="3028650" cy="1789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Total cost: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⋅11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54905"/>
                <a:ext cx="3028650" cy="1789785"/>
              </a:xfrm>
              <a:prstGeom prst="rect">
                <a:avLst/>
              </a:prstGeom>
              <a:blipFill>
                <a:blip r:embed="rId4"/>
                <a:stretch>
                  <a:fillRect l="-4024" t="-3413" b="-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07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Earth mover distance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EMD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3200" dirty="0"/>
                  <a:t> denotes the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using a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centers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Quadtree embedding</a:t>
                </a:r>
                <a:r>
                  <a:rPr lang="en-US" sz="3200" dirty="0"/>
                  <a:t>: For a (weighted)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centers, the quadtree embedding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267856" y="5096859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6" y="5096859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01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Question</a:t>
                </a:r>
                <a:r>
                  <a:rPr lang="en-US" dirty="0"/>
                  <a:t>: How do we measure the “quality” of each clustering?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Have a cost function induced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sz="2800" dirty="0"/>
              </a:p>
              <a:p>
                <a:pPr lvl="1">
                  <a:buClr>
                    <a:schemeClr val="tx1"/>
                  </a:buClr>
                </a:pPr>
                <a:endParaRPr lang="en-US" sz="2800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Suppose the set of centers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28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8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3621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Quadtree embedding produces a vector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computation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is the sum of the level costs, which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norm of the frequency vector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one-pass streaming algorithm that outputs a constant-factor approximation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norm of a frequency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uses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[Indyk06]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38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9365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Norm Approximation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exists a one-pass streaming algorithm that outputs a constant-factor approximation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norm of an underlying vector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and uses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[Indyk06]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chemeClr val="accent1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Generate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of Cauchy random variables (ratio of two normal random variables)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median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360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EMD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EMD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353291" y="2963259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EMD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1" y="2963259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3466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EMD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chemeClr val="accent1"/>
                    </a:solidFill>
                  </a:rPr>
                  <a:t>[BackursIndykRazenshteynWoodruff16]</a:t>
                </a:r>
                <a:r>
                  <a:rPr lang="en-US" sz="3200" dirty="0"/>
                  <a:t> To estimate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it suffices to union bound over a net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𝑘𝑑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e>
                    </m:d>
                  </m:oMath>
                </a14:m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EMD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(as well as the capacitated set of centers) such that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353291" y="5715695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1" y="5715695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8909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EMD Sketch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EMD sketch</a:t>
                </a:r>
                <a:r>
                  <a:rPr lang="en-US" sz="3200" dirty="0"/>
                  <a:t>: There exists a one-pass streaming algorithm that uses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func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sz="3200" dirty="0"/>
                  <a:t> bits of space and outputs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 (as well as the capacitated set of centers) such that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Recall</a:t>
                </a:r>
                <a:r>
                  <a:rPr lang="en-US" sz="3200" dirty="0"/>
                  <a:t>: Can use a “good” (capacitated)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centers along with an approximation of its cost to estimate sensitivities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/>
                  <a:t> of all points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/>
              <p:nvPr/>
            </p:nvSpPr>
            <p:spPr>
              <a:xfrm>
                <a:off x="436418" y="3212640"/>
                <a:ext cx="11485418" cy="69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≤⋅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B0772-41DD-357F-A08F-1799ABAA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8" y="3212640"/>
                <a:ext cx="11485418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9898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First Pass to Second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We can set up the EMD sketch in the first pass of the stream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At the end of the first pass of the stream, we have a data structure that can estimate the sensitivity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/>
                  <a:t> for any query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In the second pass of the stream, we would like to perform sensitivity sampling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257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DO NOT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the stream with probability proportional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Does not work for insertion-deletion streams</a:t>
                </a:r>
                <a:endParaRPr lang="en-US" sz="2800" b="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DO</a:t>
                </a:r>
                <a:r>
                  <a:rPr lang="en-US" sz="3200" dirty="0"/>
                  <a:t>: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the universe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can have a large number of points</a:t>
                </a:r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can have a small number of points at the end of the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7851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the universe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endParaRPr lang="en-US" sz="32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will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 at the end of the stream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2097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Sparse Recovery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Given a stream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that induces a frequency vector of length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3200" dirty="0"/>
                  <a:t> nonzero entries, there exists an algorithm that uses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func>
                          <m:func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dirty="0"/>
                  <a:t> bits of space and recovers the nonzero coordinates and their frequencies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elements are sampled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by their sensitivities, recovering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by sparse recovery corresponds to sensitivity sampling!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962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377" y="1843554"/>
                <a:ext cx="5840506" cy="4055222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EMD sketch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377" y="1843554"/>
                <a:ext cx="5840506" cy="4055222"/>
              </a:xfrm>
              <a:blipFill>
                <a:blip r:embed="rId4"/>
                <a:stretch>
                  <a:fillRect l="-2075" t="-2679" r="-3112" b="-2679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87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235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1</a:t>
                </a:r>
                <a:r>
                  <a:rPr lang="en-US" sz="3200" dirty="0"/>
                  <a:t>: Background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2</a:t>
                </a:r>
                <a:r>
                  <a:rPr lang="en-US" sz="3200" dirty="0"/>
                  <a:t>: Insertion-Only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3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on Dynamic Streams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rgbClr val="00B050"/>
                    </a:solidFill>
                  </a:rPr>
                  <a:t>Part 4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on Dynamic Streams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7D32BCC-9E94-4BED-A0AA-3B7239E7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90688"/>
                <a:ext cx="5611906" cy="4509247"/>
              </a:xfrm>
              <a:prstGeom prst="rect">
                <a:avLst/>
              </a:prstGeom>
              <a:blipFill>
                <a:blip r:embed="rId3"/>
                <a:stretch>
                  <a:fillRect l="-2389" t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33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-Median Framework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ln w="381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First pass</a:t>
                </a:r>
                <a:r>
                  <a:rPr lang="en-US" sz="3200" dirty="0"/>
                  <a:t>: set up the EMD sketch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Second pass</a:t>
                </a:r>
                <a:r>
                  <a:rPr lang="en-US" sz="3200" dirty="0"/>
                  <a:t>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Sample elements into a </a:t>
                </a:r>
                <a:r>
                  <a:rPr lang="en-US" sz="3200" dirty="0" err="1"/>
                  <a:t>substream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to their sensitivities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Run sparse recovery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377" y="1843554"/>
                <a:ext cx="5840506" cy="4351338"/>
              </a:xfrm>
              <a:blipFill>
                <a:blip r:embed="rId4"/>
                <a:stretch>
                  <a:fillRect l="-2075" t="-2500" r="-3112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2488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/>
              <p:nvPr/>
            </p:nvSpPr>
            <p:spPr>
              <a:xfrm>
                <a:off x="238924" y="1954905"/>
                <a:ext cx="3028650" cy="714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⋅11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4" y="1954905"/>
                <a:ext cx="3028650" cy="714042"/>
              </a:xfrm>
              <a:prstGeom prst="rect">
                <a:avLst/>
              </a:prstGeom>
              <a:blipFill>
                <a:blip r:embed="rId4"/>
                <a:stretch>
                  <a:fillRect l="-4024" b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250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/>
              <p:nvPr/>
            </p:nvSpPr>
            <p:spPr>
              <a:xfrm>
                <a:off x="79534" y="1952003"/>
                <a:ext cx="3028650" cy="761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Level cost: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⋅11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1B1E1-1EC1-246B-36B4-52715C80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4" y="1952003"/>
                <a:ext cx="3028650" cy="761875"/>
              </a:xfrm>
              <a:prstGeom prst="rect">
                <a:avLst/>
              </a:prstGeom>
              <a:blipFill>
                <a:blip r:embed="rId4"/>
                <a:stretch>
                  <a:fillRect l="-4024" b="-10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208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dirty="0"/>
                  <a:t> have distance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3200" dirty="0"/>
                  <a:t>, the probability it will be split by a grid of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dirty="0"/>
                  <a:t> is roughly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Expected cost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Expected cost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3200" dirty="0"/>
                  <a:t>, i.e., distortion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Recall</a:t>
                </a:r>
                <a:r>
                  <a:rPr lang="en-US" sz="3200" dirty="0"/>
                  <a:t>: worse EMD sketch guarantee corresponds to larger oversampling necessary for sensitivity sampling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74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9113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Intuition</a:t>
            </a:r>
            <a:r>
              <a:rPr lang="en-US" sz="3200" dirty="0"/>
              <a:t>: Bad distortion results when pairs of points are “too close” to the boundary of the </a:t>
            </a:r>
            <a:r>
              <a:rPr lang="en-US" sz="3200" dirty="0" err="1"/>
              <a:t>hypergrid</a:t>
            </a: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Goal</a:t>
            </a:r>
            <a:r>
              <a:rPr lang="en-US" sz="3200" dirty="0"/>
              <a:t>: Prevent this case from happening</a:t>
            </a:r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Fix</a:t>
            </a:r>
            <a:r>
              <a:rPr lang="en-US" sz="3200" dirty="0"/>
              <a:t>: When a query center is too close to the boundary of the </a:t>
            </a:r>
            <a:r>
              <a:rPr lang="en-US" sz="3200" dirty="0" err="1"/>
              <a:t>hypergrid</a:t>
            </a:r>
            <a:r>
              <a:rPr lang="en-US" sz="3200" dirty="0"/>
              <a:t>, create another center on the opposite cell!</a:t>
            </a:r>
          </a:p>
        </p:txBody>
      </p:sp>
    </p:spTree>
    <p:extLst>
      <p:ext uri="{BB962C8B-B14F-4D97-AF65-F5344CB8AC3E}">
        <p14:creationId xmlns:p14="http://schemas.microsoft.com/office/powerpoint/2010/main" val="6086717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99C57A-7550-FDD6-4834-09B738F8D5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E59F90-FE2E-360E-89E1-14EA5FF3FCE3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B9C019-13EF-BBF2-9C46-D1A80A0FA5D5}"/>
              </a:ext>
            </a:extLst>
          </p:cNvPr>
          <p:cNvSpPr txBox="1"/>
          <p:nvPr/>
        </p:nvSpPr>
        <p:spPr>
          <a:xfrm>
            <a:off x="6499874" y="2907370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ABA7AD-80B2-A618-83C9-3978A935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61CEEB7D-1AF8-58AD-B321-6CABEBB42810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569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4DC623-6C48-8F56-6A78-FBE711934B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F88794-4844-A888-7125-187EF72AD615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AE1E-0FC0-52A7-F376-9A7DC4B4A70F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Brace 36">
            <a:extLst>
              <a:ext uri="{FF2B5EF4-FFF2-40B4-BE49-F238E27FC236}">
                <a16:creationId xmlns:a16="http://schemas.microsoft.com/office/drawing/2014/main" id="{AE91BEDC-3504-3ED4-18A0-3144A303B9FD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429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4DC623-6C48-8F56-6A78-FBE711934BA0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F88794-4844-A888-7125-187EF72AD615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AE1E-0FC0-52A7-F376-9A7DC4B4A70F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9EE14B-E1B1-4511-D579-862B949E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Brace 36">
            <a:extLst>
              <a:ext uri="{FF2B5EF4-FFF2-40B4-BE49-F238E27FC236}">
                <a16:creationId xmlns:a16="http://schemas.microsoft.com/office/drawing/2014/main" id="{AE91BEDC-3504-3ED4-18A0-3144A303B9FD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1FE40A3F-93BE-5E0F-9819-FB5EF582771C}"/>
              </a:ext>
            </a:extLst>
          </p:cNvPr>
          <p:cNvSpPr/>
          <p:nvPr/>
        </p:nvSpPr>
        <p:spPr>
          <a:xfrm>
            <a:off x="4007149" y="3572222"/>
            <a:ext cx="254491" cy="190648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99189DB8-BFFD-F162-2A46-E823E183933E}"/>
              </a:ext>
            </a:extLst>
          </p:cNvPr>
          <p:cNvSpPr/>
          <p:nvPr/>
        </p:nvSpPr>
        <p:spPr>
          <a:xfrm>
            <a:off x="5681123" y="2956401"/>
            <a:ext cx="254491" cy="190648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571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Quadtree Embedding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1C0DDB-19AB-D560-E8DD-F5007657EE32}"/>
              </a:ext>
            </a:extLst>
          </p:cNvPr>
          <p:cNvSpPr/>
          <p:nvPr/>
        </p:nvSpPr>
        <p:spPr>
          <a:xfrm>
            <a:off x="7294854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F5AB01-D8C1-1EBD-F2EB-E80CF46A6712}"/>
              </a:ext>
            </a:extLst>
          </p:cNvPr>
          <p:cNvSpPr/>
          <p:nvPr/>
        </p:nvSpPr>
        <p:spPr>
          <a:xfrm>
            <a:off x="3108184" y="451023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DA151-733D-2D2A-F11F-2B7DE5A2B3A8}"/>
              </a:ext>
            </a:extLst>
          </p:cNvPr>
          <p:cNvSpPr/>
          <p:nvPr/>
        </p:nvSpPr>
        <p:spPr>
          <a:xfrm>
            <a:off x="7930361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56DE3-3ED1-AE92-5E30-36296B5BB187}"/>
              </a:ext>
            </a:extLst>
          </p:cNvPr>
          <p:cNvSpPr/>
          <p:nvPr/>
        </p:nvSpPr>
        <p:spPr>
          <a:xfrm>
            <a:off x="7418790" y="40979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1DC2D6-1CEA-A473-D91C-F5FB98A04875}"/>
              </a:ext>
            </a:extLst>
          </p:cNvPr>
          <p:cNvSpPr/>
          <p:nvPr/>
        </p:nvSpPr>
        <p:spPr>
          <a:xfrm>
            <a:off x="7629460" y="473853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D340E-8400-0B71-0777-001EC17D5168}"/>
              </a:ext>
            </a:extLst>
          </p:cNvPr>
          <p:cNvSpPr/>
          <p:nvPr/>
        </p:nvSpPr>
        <p:spPr>
          <a:xfrm>
            <a:off x="3345877" y="485531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62D87-F252-7964-EC5F-1A5006775405}"/>
              </a:ext>
            </a:extLst>
          </p:cNvPr>
          <p:cNvSpPr/>
          <p:nvPr/>
        </p:nvSpPr>
        <p:spPr>
          <a:xfrm>
            <a:off x="3780310" y="425039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CF6B41-758B-8B95-59A9-C83BEDE55809}"/>
              </a:ext>
            </a:extLst>
          </p:cNvPr>
          <p:cNvSpPr/>
          <p:nvPr/>
        </p:nvSpPr>
        <p:spPr>
          <a:xfrm>
            <a:off x="8031887" y="47004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7862A9-3FC8-E8A3-5566-C55B7B5BD294}"/>
              </a:ext>
            </a:extLst>
          </p:cNvPr>
          <p:cNvSpPr/>
          <p:nvPr/>
        </p:nvSpPr>
        <p:spPr>
          <a:xfrm>
            <a:off x="3492679" y="447670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F9D452-8A25-E3B8-2037-3602C0CAF68B}"/>
              </a:ext>
            </a:extLst>
          </p:cNvPr>
          <p:cNvSpPr/>
          <p:nvPr/>
        </p:nvSpPr>
        <p:spPr>
          <a:xfrm>
            <a:off x="3730017" y="47478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94236-1982-9D24-02E0-EC63B46784F5}"/>
              </a:ext>
            </a:extLst>
          </p:cNvPr>
          <p:cNvSpPr/>
          <p:nvPr/>
        </p:nvSpPr>
        <p:spPr>
          <a:xfrm>
            <a:off x="3267574" y="417647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8C822C-19DD-48A8-E1D0-E8B35CE432D2}"/>
              </a:ext>
            </a:extLst>
          </p:cNvPr>
          <p:cNvSpPr/>
          <p:nvPr/>
        </p:nvSpPr>
        <p:spPr>
          <a:xfrm>
            <a:off x="7674828" y="439822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ABC4D4-C69C-2DF4-CB03-7204F8B0B338}"/>
              </a:ext>
            </a:extLst>
          </p:cNvPr>
          <p:cNvSpPr/>
          <p:nvPr/>
        </p:nvSpPr>
        <p:spPr>
          <a:xfrm>
            <a:off x="5006190" y="31672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DE0EC-1EB7-070D-00E8-E1731F853293}"/>
              </a:ext>
            </a:extLst>
          </p:cNvPr>
          <p:cNvSpPr/>
          <p:nvPr/>
        </p:nvSpPr>
        <p:spPr>
          <a:xfrm>
            <a:off x="5936610" y="31664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8B0D-A90D-E38B-3648-B8E24093A524}"/>
              </a:ext>
            </a:extLst>
          </p:cNvPr>
          <p:cNvSpPr/>
          <p:nvPr/>
        </p:nvSpPr>
        <p:spPr>
          <a:xfrm>
            <a:off x="5678316" y="29073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CF5D9-CABF-AEFE-D99A-C45BAF963255}"/>
              </a:ext>
            </a:extLst>
          </p:cNvPr>
          <p:cNvSpPr/>
          <p:nvPr/>
        </p:nvSpPr>
        <p:spPr>
          <a:xfrm>
            <a:off x="5390685" y="31336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88F0F-19F4-7CEE-DFCE-5E80A6A5419F}"/>
              </a:ext>
            </a:extLst>
          </p:cNvPr>
          <p:cNvSpPr/>
          <p:nvPr/>
        </p:nvSpPr>
        <p:spPr>
          <a:xfrm>
            <a:off x="5628023" y="340485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4DD682-5AE0-DC49-2CCE-7A5150AD4DCE}"/>
              </a:ext>
            </a:extLst>
          </p:cNvPr>
          <p:cNvSpPr/>
          <p:nvPr/>
        </p:nvSpPr>
        <p:spPr>
          <a:xfrm>
            <a:off x="5165580" y="283345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4E1A30-876D-B395-FE79-BD3EADA8F7EB}"/>
              </a:ext>
            </a:extLst>
          </p:cNvPr>
          <p:cNvSpPr/>
          <p:nvPr/>
        </p:nvSpPr>
        <p:spPr>
          <a:xfrm>
            <a:off x="5484290" y="260724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2F8C4-A447-33B9-CA32-741E1AE56EB9}"/>
              </a:ext>
            </a:extLst>
          </p:cNvPr>
          <p:cNvSpPr/>
          <p:nvPr/>
        </p:nvSpPr>
        <p:spPr>
          <a:xfrm>
            <a:off x="2898503" y="1579029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7AF4F-EF80-F083-E383-5E33B132452C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0CCB9-F3BF-4A83-C005-914ABD3AF6FF}"/>
              </a:ext>
            </a:extLst>
          </p:cNvPr>
          <p:cNvSpPr/>
          <p:nvPr/>
        </p:nvSpPr>
        <p:spPr>
          <a:xfrm>
            <a:off x="2894742" y="1594745"/>
            <a:ext cx="6402515" cy="50064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A1C9896-0FD4-5260-BFCD-5A940021C314}"/>
              </a:ext>
            </a:extLst>
          </p:cNvPr>
          <p:cNvSpPr/>
          <p:nvPr/>
        </p:nvSpPr>
        <p:spPr>
          <a:xfrm>
            <a:off x="4030726" y="4484399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9B5BA9B-805C-DD9C-55C9-60621BB62C62}"/>
              </a:ext>
            </a:extLst>
          </p:cNvPr>
          <p:cNvSpPr/>
          <p:nvPr/>
        </p:nvSpPr>
        <p:spPr>
          <a:xfrm>
            <a:off x="6245383" y="2958534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5237CA0-7045-291F-6234-86FCEBD20E0A}"/>
              </a:ext>
            </a:extLst>
          </p:cNvPr>
          <p:cNvSpPr/>
          <p:nvPr/>
        </p:nvSpPr>
        <p:spPr>
          <a:xfrm>
            <a:off x="7178293" y="479641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24D719-1DC3-C819-3127-EA32254ED237}"/>
              </a:ext>
            </a:extLst>
          </p:cNvPr>
          <p:cNvCxnSpPr/>
          <p:nvPr/>
        </p:nvCxnSpPr>
        <p:spPr>
          <a:xfrm>
            <a:off x="2894742" y="4097994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6A5B2-17FD-25E6-43BF-A3168D3DE1E2}"/>
              </a:ext>
            </a:extLst>
          </p:cNvPr>
          <p:cNvCxnSpPr>
            <a:cxnSpLocks/>
          </p:cNvCxnSpPr>
          <p:nvPr/>
        </p:nvCxnSpPr>
        <p:spPr>
          <a:xfrm>
            <a:off x="6096000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3C259-ACB6-D1CB-6C12-AFE4CE86CF69}"/>
              </a:ext>
            </a:extLst>
          </p:cNvPr>
          <p:cNvCxnSpPr/>
          <p:nvPr/>
        </p:nvCxnSpPr>
        <p:spPr>
          <a:xfrm>
            <a:off x="2894742" y="279359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444C7-885D-7CE5-2C6C-9636E65097AB}"/>
              </a:ext>
            </a:extLst>
          </p:cNvPr>
          <p:cNvCxnSpPr/>
          <p:nvPr/>
        </p:nvCxnSpPr>
        <p:spPr>
          <a:xfrm>
            <a:off x="2894742" y="5377231"/>
            <a:ext cx="6402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CD0D7-1CD8-98A4-46D4-95EA24D74B58}"/>
              </a:ext>
            </a:extLst>
          </p:cNvPr>
          <p:cNvCxnSpPr>
            <a:cxnSpLocks/>
          </p:cNvCxnSpPr>
          <p:nvPr/>
        </p:nvCxnSpPr>
        <p:spPr>
          <a:xfrm>
            <a:off x="4465781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858592-099E-A78A-8FE5-366B783F2993}"/>
              </a:ext>
            </a:extLst>
          </p:cNvPr>
          <p:cNvCxnSpPr>
            <a:cxnSpLocks/>
          </p:cNvCxnSpPr>
          <p:nvPr/>
        </p:nvCxnSpPr>
        <p:spPr>
          <a:xfrm>
            <a:off x="7665815" y="1594745"/>
            <a:ext cx="0" cy="5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00EF9-780D-3655-EF64-9361C1EBAC28}"/>
              </a:ext>
            </a:extLst>
          </p:cNvPr>
          <p:cNvSpPr txBox="1"/>
          <p:nvPr/>
        </p:nvSpPr>
        <p:spPr>
          <a:xfrm>
            <a:off x="3998711" y="472545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D90D8-A543-FCDA-1F7C-0D003DCF777C}"/>
              </a:ext>
            </a:extLst>
          </p:cNvPr>
          <p:cNvSpPr txBox="1"/>
          <p:nvPr/>
        </p:nvSpPr>
        <p:spPr>
          <a:xfrm>
            <a:off x="6807728" y="4755981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6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6DEBF-B8E6-B416-C9AE-006EE93234CE}"/>
              </a:ext>
            </a:extLst>
          </p:cNvPr>
          <p:cNvSpPr txBox="1"/>
          <p:nvPr/>
        </p:nvSpPr>
        <p:spPr>
          <a:xfrm>
            <a:off x="6505490" y="2922152"/>
            <a:ext cx="326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/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09339A-5DF4-A825-3499-B0FE7002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999" y="3762870"/>
                <a:ext cx="152832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8EC40D2D-148F-9319-CB5A-830F2F7BDBB8}"/>
              </a:ext>
            </a:extLst>
          </p:cNvPr>
          <p:cNvSpPr/>
          <p:nvPr/>
        </p:nvSpPr>
        <p:spPr>
          <a:xfrm>
            <a:off x="9559487" y="1690688"/>
            <a:ext cx="766913" cy="4700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6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4735</Words>
  <Application>Microsoft Office PowerPoint</Application>
  <PresentationFormat>Widescreen</PresentationFormat>
  <Paragraphs>661</Paragraphs>
  <Slides>119</Slides>
  <Notes>97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5" baseType="lpstr">
      <vt:lpstr>Arial</vt:lpstr>
      <vt:lpstr>Calibri</vt:lpstr>
      <vt:lpstr>Calibri Light</vt:lpstr>
      <vt:lpstr>Cambria Math</vt:lpstr>
      <vt:lpstr>Wingdings</vt:lpstr>
      <vt:lpstr>Office Theme</vt:lpstr>
      <vt:lpstr>Streaming Euclidean k-median and k-means with o(log⁡〖n)〗 Space</vt:lpstr>
      <vt:lpstr>PowerPoint Presentation</vt:lpstr>
      <vt:lpstr>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k-Clustering</vt:lpstr>
      <vt:lpstr>Euclidean k-Clustering</vt:lpstr>
      <vt:lpstr>The Streaming Model</vt:lpstr>
      <vt:lpstr>PowerPoint Presentation</vt:lpstr>
      <vt:lpstr>Our Results (Insertion-Only)</vt:lpstr>
      <vt:lpstr>Our Results (Insertion-Deletion Impossibility)</vt:lpstr>
      <vt:lpstr>Our Results (Insertion-Deletion Two-Pass)</vt:lpstr>
      <vt:lpstr>Our Results (Sum of the Online Sensitivities)</vt:lpstr>
      <vt:lpstr>Coreset</vt:lpstr>
      <vt:lpstr>Coreset</vt:lpstr>
      <vt:lpstr>Coreset</vt:lpstr>
      <vt:lpstr>Coreset (Formal Definition)</vt:lpstr>
      <vt:lpstr>Coreset Constructions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(k,z)-Clustering in the Streaming Model</vt:lpstr>
      <vt:lpstr>PowerPoint Presentation</vt:lpstr>
      <vt:lpstr>Questions?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Sensitivity Sampling</vt:lpstr>
      <vt:lpstr>Online Sensitivity</vt:lpstr>
      <vt:lpstr>Online Sensitivity</vt:lpstr>
      <vt:lpstr>Online Sensitivity</vt:lpstr>
      <vt:lpstr>Online Sensitivity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 of Online Sensitivity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 of Online Sensitivity</vt:lpstr>
      <vt:lpstr>Insertion-Only Algorithm</vt:lpstr>
      <vt:lpstr>Insertion-Only Summary</vt:lpstr>
      <vt:lpstr>Questions?</vt:lpstr>
      <vt:lpstr>Insertion-Deletion Streams</vt:lpstr>
      <vt:lpstr>Sensitivity Estimation</vt:lpstr>
      <vt:lpstr>Sensitivity Estimation</vt:lpstr>
      <vt:lpstr>Sensitivity Estimation</vt:lpstr>
      <vt:lpstr>Sensitivity Estimation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L_1 Norm Approximation</vt:lpstr>
      <vt:lpstr>EMD Sketch</vt:lpstr>
      <vt:lpstr>EMD Sketch</vt:lpstr>
      <vt:lpstr>EMD Sketch Summary</vt:lpstr>
      <vt:lpstr>First Pass to Second Pass</vt:lpstr>
      <vt:lpstr>Sensitivity Sampling</vt:lpstr>
      <vt:lpstr>Sensitivity Sampling</vt:lpstr>
      <vt:lpstr>Sparse Recovery</vt:lpstr>
      <vt:lpstr>k-Median Framework</vt:lpstr>
      <vt:lpstr>Questions?</vt:lpstr>
      <vt:lpstr>k-Median Framework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Quadtree Embedding</vt:lpstr>
      <vt:lpstr>Wasserstein Sketch</vt:lpstr>
      <vt:lpstr>Applying k-Median Framework to k-Means</vt:lpstr>
      <vt:lpstr>Applying k-Median Framework to k-Means</vt:lpstr>
      <vt:lpstr>Applying k-Median Framework to k-Means</vt:lpstr>
      <vt:lpstr>Quadtree Embedding</vt:lpstr>
      <vt:lpstr>Quadtree Embedding</vt:lpstr>
      <vt:lpstr>Quadtree Embedding</vt:lpstr>
      <vt:lpstr>k-Means Framework</vt:lpstr>
      <vt:lpstr>k-Means Framework</vt:lpstr>
      <vt:lpstr>Summary</vt:lpstr>
      <vt:lpstr>Summary</vt:lpstr>
      <vt:lpstr>Bounding Sum of Online Sensitivity</vt:lpstr>
      <vt:lpstr>Bounding Sum of Online Sensitivity</vt:lpstr>
      <vt:lpstr>Bounding Sum of Online Sensitivity</vt:lpstr>
      <vt:lpstr>Lower Bound</vt:lpstr>
      <vt:lpstr>Lower Bound</vt:lpstr>
      <vt:lpstr>Lower Bound</vt:lpstr>
      <vt:lpstr>Lower Bound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Euclidean k-median and k-means with o(log⁡〖n)〗 Space</dc:title>
  <dc:creator>Samson Zhou</dc:creator>
  <cp:lastModifiedBy>Samson Zhou</cp:lastModifiedBy>
  <cp:revision>109</cp:revision>
  <dcterms:created xsi:type="dcterms:W3CDTF">2023-09-30T16:15:20Z</dcterms:created>
  <dcterms:modified xsi:type="dcterms:W3CDTF">2023-12-13T04:40:54Z</dcterms:modified>
</cp:coreProperties>
</file>